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2" r:id="rId4"/>
    <p:sldId id="258" r:id="rId5"/>
    <p:sldId id="259" r:id="rId6"/>
    <p:sldId id="261" r:id="rId7"/>
    <p:sldId id="260" r:id="rId8"/>
    <p:sldId id="263" r:id="rId9"/>
    <p:sldId id="264" r:id="rId10"/>
    <p:sldId id="265" r:id="rId11"/>
    <p:sldId id="266" r:id="rId12"/>
    <p:sldId id="267" r:id="rId13"/>
    <p:sldId id="269"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4530" autoAdjust="0"/>
  </p:normalViewPr>
  <p:slideViewPr>
    <p:cSldViewPr snapToGrid="0" snapToObjects="1">
      <p:cViewPr varScale="1">
        <p:scale>
          <a:sx n="96" d="100"/>
          <a:sy n="96" d="100"/>
        </p:scale>
        <p:origin x="9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E102D-86A2-4C7A-B583-2438FD94A69B}" type="datetimeFigureOut">
              <a:rPr lang="en-US" smtClean="0"/>
              <a:t>6/7/2018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95542C-9474-44EE-B491-41856E14B94D}" type="slidenum">
              <a:rPr lang="en-US" smtClean="0"/>
              <a:t>‹#›</a:t>
            </a:fld>
            <a:endParaRPr lang="en-US"/>
          </a:p>
        </p:txBody>
      </p:sp>
    </p:spTree>
    <p:extLst>
      <p:ext uri="{BB962C8B-B14F-4D97-AF65-F5344CB8AC3E}">
        <p14:creationId xmlns:p14="http://schemas.microsoft.com/office/powerpoint/2010/main" val="2561458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5542C-9474-44EE-B491-41856E14B94D}" type="slidenum">
              <a:rPr lang="en-US" smtClean="0"/>
              <a:t>5</a:t>
            </a:fld>
            <a:endParaRPr lang="en-US"/>
          </a:p>
        </p:txBody>
      </p:sp>
    </p:spTree>
    <p:extLst>
      <p:ext uri="{BB962C8B-B14F-4D97-AF65-F5344CB8AC3E}">
        <p14:creationId xmlns:p14="http://schemas.microsoft.com/office/powerpoint/2010/main" val="409068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Quality Assurance vs. Quality Control are like MDA vs. </a:t>
            </a:r>
            <a:r>
              <a:rPr lang="en-US" dirty="0" err="1"/>
              <a:t>Lc</a:t>
            </a:r>
            <a:endParaRPr lang="en-US" dirty="0"/>
          </a:p>
        </p:txBody>
      </p:sp>
      <p:sp>
        <p:nvSpPr>
          <p:cNvPr id="4" name="Slide Number Placeholder 3"/>
          <p:cNvSpPr>
            <a:spLocks noGrp="1"/>
          </p:cNvSpPr>
          <p:nvPr>
            <p:ph type="sldNum" sz="quarter" idx="10"/>
          </p:nvPr>
        </p:nvSpPr>
        <p:spPr/>
        <p:txBody>
          <a:bodyPr/>
          <a:lstStyle/>
          <a:p>
            <a:fld id="{8895542C-9474-44EE-B491-41856E14B94D}" type="slidenum">
              <a:rPr lang="en-US" smtClean="0"/>
              <a:t>6</a:t>
            </a:fld>
            <a:endParaRPr lang="en-US"/>
          </a:p>
        </p:txBody>
      </p:sp>
    </p:spTree>
    <p:extLst>
      <p:ext uri="{BB962C8B-B14F-4D97-AF65-F5344CB8AC3E}">
        <p14:creationId xmlns:p14="http://schemas.microsoft.com/office/powerpoint/2010/main" val="1518098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Note on checklist numbers</a:t>
            </a: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kern="1200" dirty="0">
                <a:solidFill>
                  <a:schemeClr val="tx1"/>
                </a:solidFill>
                <a:effectLst/>
                <a:latin typeface="+mn-lt"/>
                <a:ea typeface="+mn-ea"/>
                <a:cs typeface="+mn-cs"/>
              </a:rPr>
              <a:t>Concern C1 (originally Observation O-6)</a:t>
            </a:r>
          </a:p>
          <a:p>
            <a:r>
              <a:rPr lang="en-US" sz="1200" kern="1200" dirty="0">
                <a:solidFill>
                  <a:schemeClr val="tx1"/>
                </a:solidFill>
                <a:effectLst/>
                <a:latin typeface="+mn-lt"/>
                <a:ea typeface="+mn-ea"/>
                <a:cs typeface="+mn-cs"/>
              </a:rPr>
              <a:t>The GEL SOW, RF)-1806 (January 2010), Section 4.1.2, requires random uncertainty, systematic uncertainty, and total propagated uncertainty (TPU) to be reported; however, only the TPU is found in the GEL data reports.</a:t>
            </a:r>
          </a:p>
          <a:p>
            <a:r>
              <a:rPr lang="en-US" sz="1200" kern="1200" dirty="0">
                <a:solidFill>
                  <a:schemeClr val="tx1"/>
                </a:solidFill>
                <a:effectLst/>
                <a:latin typeface="+mn-lt"/>
                <a:ea typeface="+mn-ea"/>
                <a:cs typeface="+mn-cs"/>
              </a:rPr>
              <a:t>DOE-STD-1112-98 requires the </a:t>
            </a:r>
            <a:r>
              <a:rPr lang="en-US" sz="1200" kern="1200" dirty="0" err="1">
                <a:solidFill>
                  <a:schemeClr val="tx1"/>
                </a:solidFill>
                <a:effectLst/>
                <a:latin typeface="+mn-lt"/>
                <a:ea typeface="+mn-ea"/>
                <a:cs typeface="+mn-cs"/>
              </a:rPr>
              <a:t>Lc</a:t>
            </a:r>
            <a:r>
              <a:rPr lang="en-US" sz="1200" kern="1200" dirty="0">
                <a:solidFill>
                  <a:schemeClr val="tx1"/>
                </a:solidFill>
                <a:effectLst/>
                <a:latin typeface="+mn-lt"/>
                <a:ea typeface="+mn-ea"/>
                <a:cs typeface="+mn-cs"/>
              </a:rPr>
              <a:t> to be included in indirect radiobioassay reports and this requirement should be added to the statement of work.  The tritium analysis procedure identification is not included on the Employee Tritium Radiobioassay Report prepared by Pantex Radiobioassay staff.  DOELAP Checklist Item 2, bullets 3 and 4.</a:t>
            </a:r>
          </a:p>
          <a:p>
            <a:endParaRPr lang="en-US" dirty="0"/>
          </a:p>
        </p:txBody>
      </p:sp>
      <p:sp>
        <p:nvSpPr>
          <p:cNvPr id="4" name="Slide Number Placeholder 3"/>
          <p:cNvSpPr>
            <a:spLocks noGrp="1"/>
          </p:cNvSpPr>
          <p:nvPr>
            <p:ph type="sldNum" sz="quarter" idx="10"/>
          </p:nvPr>
        </p:nvSpPr>
        <p:spPr/>
        <p:txBody>
          <a:bodyPr/>
          <a:lstStyle/>
          <a:p>
            <a:fld id="{8895542C-9474-44EE-B491-41856E14B94D}" type="slidenum">
              <a:rPr lang="en-US" smtClean="0"/>
              <a:t>9</a:t>
            </a:fld>
            <a:endParaRPr lang="en-US"/>
          </a:p>
        </p:txBody>
      </p:sp>
    </p:spTree>
    <p:extLst>
      <p:ext uri="{BB962C8B-B14F-4D97-AF65-F5344CB8AC3E}">
        <p14:creationId xmlns:p14="http://schemas.microsoft.com/office/powerpoint/2010/main" val="803445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0840C-3032-2242-90D2-4CB50F19D4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03D656-9294-024A-A22C-C9BE585EEC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0886D9-0334-CC4D-9CD0-C54E663FA6B2}"/>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5" name="Footer Placeholder 4">
            <a:extLst>
              <a:ext uri="{FF2B5EF4-FFF2-40B4-BE49-F238E27FC236}">
                <a16:creationId xmlns:a16="http://schemas.microsoft.com/office/drawing/2014/main" id="{525D674F-273D-3343-975D-0FBB604E0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75F00A-D9AF-7642-9248-819BF123C0FF}"/>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320332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5BD5B-926D-AA4F-81D5-6ACDCD3759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33F24F-2C02-AC47-A712-E5947ECE34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01A6C-5BFC-3D4D-894D-B0442C1E729B}"/>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5" name="Footer Placeholder 4">
            <a:extLst>
              <a:ext uri="{FF2B5EF4-FFF2-40B4-BE49-F238E27FC236}">
                <a16:creationId xmlns:a16="http://schemas.microsoft.com/office/drawing/2014/main" id="{0587B51C-3DC2-3049-B318-DE6097E9B3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665DD4-0636-FA48-B968-BA0EB6038CAA}"/>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356980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DC5798-45B8-BB42-A1CE-4B41EA859D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8B3743-3EEA-4847-BD34-8318BBB6E9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0EBA19-5E23-1840-88C0-B6AC7AE3EA1E}"/>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5" name="Footer Placeholder 4">
            <a:extLst>
              <a:ext uri="{FF2B5EF4-FFF2-40B4-BE49-F238E27FC236}">
                <a16:creationId xmlns:a16="http://schemas.microsoft.com/office/drawing/2014/main" id="{481CD3DA-0DC5-9D4F-9271-9269709AF0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12560-9062-9A4C-A34C-6B57D774B46C}"/>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2828411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BA9E-41B9-D24D-9DB9-562D41E82B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C18E6F-8117-9A4D-8133-80F7A532457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DCED11-6690-1C40-9542-C1E2E9A9CEBF}"/>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5" name="Footer Placeholder 4">
            <a:extLst>
              <a:ext uri="{FF2B5EF4-FFF2-40B4-BE49-F238E27FC236}">
                <a16:creationId xmlns:a16="http://schemas.microsoft.com/office/drawing/2014/main" id="{9A40FFB6-8C90-BB48-BD34-44CDCF061E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D4AE28-04EA-4C41-8CE8-7527E8BF2642}"/>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2799233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249E2-618B-E947-9ACD-FEE98ABB10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90B06A-7F30-8249-B961-2B5016D923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779FFD-FDCD-894B-9850-2B70625BB1EE}"/>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5" name="Footer Placeholder 4">
            <a:extLst>
              <a:ext uri="{FF2B5EF4-FFF2-40B4-BE49-F238E27FC236}">
                <a16:creationId xmlns:a16="http://schemas.microsoft.com/office/drawing/2014/main" id="{66EAC580-541E-6C41-9EBA-DFEE3C5E65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72926-F55C-1D43-9B79-5655FFAA1484}"/>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2183132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D216F-113A-084C-BCF6-20D1338D63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CD4C4-14CC-054D-8A8D-51EBC3AC71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324DF3-E56B-AE4F-8622-2930D251E4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D322B0-D691-FB44-88A2-1F394B23D1F0}"/>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6" name="Footer Placeholder 5">
            <a:extLst>
              <a:ext uri="{FF2B5EF4-FFF2-40B4-BE49-F238E27FC236}">
                <a16:creationId xmlns:a16="http://schemas.microsoft.com/office/drawing/2014/main" id="{A6AC63DD-3819-3B44-8108-8C845CDA8D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81A3BB-FC83-7444-BE2A-83BF6750DF59}"/>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3038211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C8309-910E-D24F-A732-97D992E81C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569E06-D8CD-4A40-84FB-64CD697A3E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CBD728-4C4A-F642-ADB0-FE56BEC41D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C2628B-E7AD-DF4F-844C-B53F3CE8D3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9985A18-7747-254E-A295-DF6628333C6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EC3EC8-9D26-C94F-92B0-9D934B47FF7B}"/>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8" name="Footer Placeholder 7">
            <a:extLst>
              <a:ext uri="{FF2B5EF4-FFF2-40B4-BE49-F238E27FC236}">
                <a16:creationId xmlns:a16="http://schemas.microsoft.com/office/drawing/2014/main" id="{55356A78-466A-264A-ADE7-EFCA99D362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6178B9-A89A-644B-8523-17AC607AE123}"/>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414279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00570-640D-9247-A3F5-B9B7454862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524A3C-D01F-3A44-BC57-19B193C2F6B0}"/>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4" name="Footer Placeholder 3">
            <a:extLst>
              <a:ext uri="{FF2B5EF4-FFF2-40B4-BE49-F238E27FC236}">
                <a16:creationId xmlns:a16="http://schemas.microsoft.com/office/drawing/2014/main" id="{06DBBAC5-EA3A-0347-A062-7C30504608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138AE-5B3A-E543-BAF1-04F3C0903097}"/>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752463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63924A-A9D2-9F4C-B755-A14124B411F1}"/>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3" name="Footer Placeholder 2">
            <a:extLst>
              <a:ext uri="{FF2B5EF4-FFF2-40B4-BE49-F238E27FC236}">
                <a16:creationId xmlns:a16="http://schemas.microsoft.com/office/drawing/2014/main" id="{8B320991-62E7-3342-BC14-D54B97BADB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A1A54A-3A16-0047-8A6E-1EE1D2FC6C4B}"/>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5448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AA809-14A0-A945-9DF4-4D2A68A55F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C244C0-4018-3547-8F38-EE04D4F65A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6F9E1A-3F0E-E741-A740-CCE6EFC51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B1FD29-B120-3546-9DAB-5C5EAC329279}"/>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6" name="Footer Placeholder 5">
            <a:extLst>
              <a:ext uri="{FF2B5EF4-FFF2-40B4-BE49-F238E27FC236}">
                <a16:creationId xmlns:a16="http://schemas.microsoft.com/office/drawing/2014/main" id="{ACB62DCD-7E62-0F4F-97CF-B222AB686F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10ABC-AF27-1140-87BA-5B43106BA03D}"/>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206645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1F0E2-E631-C449-BCA7-8AEB48510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14EAEC-949A-2141-8048-3C7BAACA58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798EB8-B15F-1641-8298-54DCF0E221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55B5DA-7D16-C940-97B9-F76F486A8BE8}"/>
              </a:ext>
            </a:extLst>
          </p:cNvPr>
          <p:cNvSpPr>
            <a:spLocks noGrp="1"/>
          </p:cNvSpPr>
          <p:nvPr>
            <p:ph type="dt" sz="half" idx="10"/>
          </p:nvPr>
        </p:nvSpPr>
        <p:spPr/>
        <p:txBody>
          <a:bodyPr/>
          <a:lstStyle/>
          <a:p>
            <a:fld id="{AF22671D-7DE3-F346-BAAF-765B139D3D3D}" type="datetimeFigureOut">
              <a:rPr lang="en-US" smtClean="0"/>
              <a:t>6/7/2018</a:t>
            </a:fld>
            <a:endParaRPr lang="en-US"/>
          </a:p>
        </p:txBody>
      </p:sp>
      <p:sp>
        <p:nvSpPr>
          <p:cNvPr id="6" name="Footer Placeholder 5">
            <a:extLst>
              <a:ext uri="{FF2B5EF4-FFF2-40B4-BE49-F238E27FC236}">
                <a16:creationId xmlns:a16="http://schemas.microsoft.com/office/drawing/2014/main" id="{4BA99B05-CB74-D844-BD1C-DB529FFB1A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616A33-74B5-3A44-BA3E-21FCE97DE190}"/>
              </a:ext>
            </a:extLst>
          </p:cNvPr>
          <p:cNvSpPr>
            <a:spLocks noGrp="1"/>
          </p:cNvSpPr>
          <p:nvPr>
            <p:ph type="sldNum" sz="quarter" idx="12"/>
          </p:nvPr>
        </p:nvSpPr>
        <p:spPr/>
        <p:txBody>
          <a:bodyPr/>
          <a:lstStyle/>
          <a:p>
            <a:fld id="{6A569068-90E1-1448-9B13-45BDD3E1352C}" type="slidenum">
              <a:rPr lang="en-US" smtClean="0"/>
              <a:t>‹#›</a:t>
            </a:fld>
            <a:endParaRPr lang="en-US"/>
          </a:p>
        </p:txBody>
      </p:sp>
    </p:spTree>
    <p:extLst>
      <p:ext uri="{BB962C8B-B14F-4D97-AF65-F5344CB8AC3E}">
        <p14:creationId xmlns:p14="http://schemas.microsoft.com/office/powerpoint/2010/main" val="3131839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82B349-C0B0-EF40-9DDB-AD7CF94A4F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CCC590-7796-6347-A471-E3A5D5AE87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3D1F01-0679-844C-8571-69A27873EB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2671D-7DE3-F346-BAAF-765B139D3D3D}" type="datetimeFigureOut">
              <a:rPr lang="en-US" smtClean="0"/>
              <a:t>6/7/2018</a:t>
            </a:fld>
            <a:endParaRPr lang="en-US"/>
          </a:p>
        </p:txBody>
      </p:sp>
      <p:sp>
        <p:nvSpPr>
          <p:cNvPr id="5" name="Footer Placeholder 4">
            <a:extLst>
              <a:ext uri="{FF2B5EF4-FFF2-40B4-BE49-F238E27FC236}">
                <a16:creationId xmlns:a16="http://schemas.microsoft.com/office/drawing/2014/main" id="{F6FE910D-B450-C148-8EF5-04A5BAA444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602202-6682-5944-B298-4FCC97F3E7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69068-90E1-1448-9B13-45BDD3E1352C}" type="slidenum">
              <a:rPr lang="en-US" smtClean="0"/>
              <a:t>‹#›</a:t>
            </a:fld>
            <a:endParaRPr lang="en-US"/>
          </a:p>
        </p:txBody>
      </p:sp>
    </p:spTree>
    <p:extLst>
      <p:ext uri="{BB962C8B-B14F-4D97-AF65-F5344CB8AC3E}">
        <p14:creationId xmlns:p14="http://schemas.microsoft.com/office/powerpoint/2010/main" val="3776817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B2C11-9AE8-B84B-AC52-7377FBAB55E3}"/>
              </a:ext>
            </a:extLst>
          </p:cNvPr>
          <p:cNvSpPr>
            <a:spLocks noGrp="1"/>
          </p:cNvSpPr>
          <p:nvPr>
            <p:ph type="ctrTitle"/>
          </p:nvPr>
        </p:nvSpPr>
        <p:spPr/>
        <p:txBody>
          <a:bodyPr/>
          <a:lstStyle/>
          <a:p>
            <a:r>
              <a:rPr lang="en-US" dirty="0"/>
              <a:t>DOELAP from 10,000 Feet</a:t>
            </a:r>
          </a:p>
        </p:txBody>
      </p:sp>
      <p:sp>
        <p:nvSpPr>
          <p:cNvPr id="3" name="Subtitle 2">
            <a:extLst>
              <a:ext uri="{FF2B5EF4-FFF2-40B4-BE49-F238E27FC236}">
                <a16:creationId xmlns:a16="http://schemas.microsoft.com/office/drawing/2014/main" id="{809F16BB-FA8B-354C-B18C-165F0B30A18D}"/>
              </a:ext>
            </a:extLst>
          </p:cNvPr>
          <p:cNvSpPr>
            <a:spLocks noGrp="1"/>
          </p:cNvSpPr>
          <p:nvPr>
            <p:ph type="subTitle" idx="1"/>
          </p:nvPr>
        </p:nvSpPr>
        <p:spPr/>
        <p:txBody>
          <a:bodyPr>
            <a:normAutofit/>
          </a:bodyPr>
          <a:lstStyle/>
          <a:p>
            <a:r>
              <a:rPr lang="en-US" sz="3000" dirty="0"/>
              <a:t>Musings of an Old Guy</a:t>
            </a:r>
          </a:p>
          <a:p>
            <a:r>
              <a:rPr lang="en-US" sz="1900" dirty="0"/>
              <a:t>Charles “Gus” Potter</a:t>
            </a:r>
            <a:br>
              <a:rPr lang="en-US" sz="1900" dirty="0"/>
            </a:br>
            <a:r>
              <a:rPr lang="en-US" sz="1900" dirty="0"/>
              <a:t>(Sandia National Labs)</a:t>
            </a:r>
            <a:br>
              <a:rPr lang="en-US" sz="1900" dirty="0"/>
            </a:br>
            <a:r>
              <a:rPr lang="en-US" sz="1900" dirty="0"/>
              <a:t>June 6, 2018</a:t>
            </a:r>
          </a:p>
        </p:txBody>
      </p:sp>
    </p:spTree>
    <p:extLst>
      <p:ext uri="{BB962C8B-B14F-4D97-AF65-F5344CB8AC3E}">
        <p14:creationId xmlns:p14="http://schemas.microsoft.com/office/powerpoint/2010/main" val="733799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DA246-B584-4E48-8223-4157D1F763D9}"/>
              </a:ext>
            </a:extLst>
          </p:cNvPr>
          <p:cNvSpPr>
            <a:spLocks noGrp="1"/>
          </p:cNvSpPr>
          <p:nvPr>
            <p:ph type="title"/>
          </p:nvPr>
        </p:nvSpPr>
        <p:spPr/>
        <p:txBody>
          <a:bodyPr/>
          <a:lstStyle/>
          <a:p>
            <a:r>
              <a:rPr lang="en-US" dirty="0"/>
              <a:t>Poorly-written findings affect everyone!</a:t>
            </a:r>
          </a:p>
        </p:txBody>
      </p:sp>
      <p:sp>
        <p:nvSpPr>
          <p:cNvPr id="3" name="Content Placeholder 2">
            <a:extLst>
              <a:ext uri="{FF2B5EF4-FFF2-40B4-BE49-F238E27FC236}">
                <a16:creationId xmlns:a16="http://schemas.microsoft.com/office/drawing/2014/main" id="{66C5875F-3822-4FB3-9E7A-7144958677F3}"/>
              </a:ext>
            </a:extLst>
          </p:cNvPr>
          <p:cNvSpPr>
            <a:spLocks noGrp="1"/>
          </p:cNvSpPr>
          <p:nvPr>
            <p:ph idx="1"/>
          </p:nvPr>
        </p:nvSpPr>
        <p:spPr/>
        <p:txBody>
          <a:bodyPr/>
          <a:lstStyle/>
          <a:p>
            <a:r>
              <a:rPr lang="en-US" dirty="0"/>
              <a:t>The lab doesn’t know how to write a corrective action.</a:t>
            </a:r>
          </a:p>
          <a:p>
            <a:r>
              <a:rPr lang="en-US" dirty="0"/>
              <a:t>The STM doesn’t know what to expect in terms of a response, especially regarding the need for mid-cycle verification.</a:t>
            </a:r>
          </a:p>
          <a:p>
            <a:r>
              <a:rPr lang="en-US" dirty="0"/>
              <a:t>The OB doesn’t know whether the finding is classified properly and if the issue is detrimental to lab competency.</a:t>
            </a:r>
          </a:p>
          <a:p>
            <a:r>
              <a:rPr lang="en-US" dirty="0"/>
              <a:t>The next group of assessors doesn’t know how to evaluate completion of the corrective actions.</a:t>
            </a:r>
          </a:p>
        </p:txBody>
      </p:sp>
    </p:spTree>
    <p:extLst>
      <p:ext uri="{BB962C8B-B14F-4D97-AF65-F5344CB8AC3E}">
        <p14:creationId xmlns:p14="http://schemas.microsoft.com/office/powerpoint/2010/main" val="3888062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45D2-00DD-427E-A9F2-270AF2BE32C3}"/>
              </a:ext>
            </a:extLst>
          </p:cNvPr>
          <p:cNvSpPr>
            <a:spLocks noGrp="1"/>
          </p:cNvSpPr>
          <p:nvPr>
            <p:ph type="title"/>
          </p:nvPr>
        </p:nvSpPr>
        <p:spPr/>
        <p:txBody>
          <a:bodyPr/>
          <a:lstStyle/>
          <a:p>
            <a:r>
              <a:rPr lang="en-US" dirty="0"/>
              <a:t>A finding should capture what you observe and why it matters.</a:t>
            </a:r>
          </a:p>
        </p:txBody>
      </p:sp>
      <p:sp>
        <p:nvSpPr>
          <p:cNvPr id="3" name="Content Placeholder 2">
            <a:extLst>
              <a:ext uri="{FF2B5EF4-FFF2-40B4-BE49-F238E27FC236}">
                <a16:creationId xmlns:a16="http://schemas.microsoft.com/office/drawing/2014/main" id="{A246CEAD-CD31-4F15-9E23-39EAFD840239}"/>
              </a:ext>
            </a:extLst>
          </p:cNvPr>
          <p:cNvSpPr>
            <a:spLocks noGrp="1"/>
          </p:cNvSpPr>
          <p:nvPr>
            <p:ph idx="1"/>
          </p:nvPr>
        </p:nvSpPr>
        <p:spPr/>
        <p:txBody>
          <a:bodyPr/>
          <a:lstStyle/>
          <a:p>
            <a:r>
              <a:rPr lang="en-US" dirty="0"/>
              <a:t>What did you observe?</a:t>
            </a:r>
          </a:p>
          <a:p>
            <a:r>
              <a:rPr lang="en-US" dirty="0"/>
              <a:t>Why is it an issue?</a:t>
            </a:r>
          </a:p>
          <a:p>
            <a:r>
              <a:rPr lang="en-US" dirty="0"/>
              <a:t>What checklist item does it violate?</a:t>
            </a:r>
          </a:p>
          <a:p>
            <a:r>
              <a:rPr lang="en-US" dirty="0"/>
              <a:t>Does the situation indicate a current quality issue (deficiency) or the potential if the issue is not addressed (concern)?</a:t>
            </a:r>
          </a:p>
          <a:p>
            <a:endParaRPr lang="en-US" dirty="0"/>
          </a:p>
          <a:p>
            <a:r>
              <a:rPr lang="en-US"/>
              <a:t>Avoid words </a:t>
            </a:r>
            <a:r>
              <a:rPr lang="en-US" dirty="0"/>
              <a:t>like “seems”, “appears”, etc.  You either know it or you don’t.  It’s unfair to give a finding when you’re not sure.</a:t>
            </a:r>
          </a:p>
          <a:p>
            <a:r>
              <a:rPr lang="en-US" dirty="0"/>
              <a:t>Think about how those reading the finding will interpret what it says.</a:t>
            </a:r>
          </a:p>
        </p:txBody>
      </p:sp>
    </p:spTree>
    <p:extLst>
      <p:ext uri="{BB962C8B-B14F-4D97-AF65-F5344CB8AC3E}">
        <p14:creationId xmlns:p14="http://schemas.microsoft.com/office/powerpoint/2010/main" val="3151294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9AD00-BA70-4F93-A372-2F33A6693E2F}"/>
              </a:ext>
            </a:extLst>
          </p:cNvPr>
          <p:cNvSpPr>
            <a:spLocks noGrp="1"/>
          </p:cNvSpPr>
          <p:nvPr>
            <p:ph type="title"/>
          </p:nvPr>
        </p:nvSpPr>
        <p:spPr/>
        <p:txBody>
          <a:bodyPr/>
          <a:lstStyle/>
          <a:p>
            <a:r>
              <a:rPr lang="en-US" dirty="0"/>
              <a:t>The corrective action plan does not always address the issues.</a:t>
            </a:r>
          </a:p>
        </p:txBody>
      </p:sp>
      <p:sp>
        <p:nvSpPr>
          <p:cNvPr id="3" name="Content Placeholder 2">
            <a:extLst>
              <a:ext uri="{FF2B5EF4-FFF2-40B4-BE49-F238E27FC236}">
                <a16:creationId xmlns:a16="http://schemas.microsoft.com/office/drawing/2014/main" id="{2DA257DF-02BA-44F1-8642-60A30FC254E0}"/>
              </a:ext>
            </a:extLst>
          </p:cNvPr>
          <p:cNvSpPr>
            <a:spLocks noGrp="1"/>
          </p:cNvSpPr>
          <p:nvPr>
            <p:ph idx="1"/>
          </p:nvPr>
        </p:nvSpPr>
        <p:spPr/>
        <p:txBody>
          <a:bodyPr/>
          <a:lstStyle/>
          <a:p>
            <a:r>
              <a:rPr lang="en-US" dirty="0"/>
              <a:t>How do I (or does the OB) know?</a:t>
            </a:r>
          </a:p>
          <a:p>
            <a:pPr lvl="1"/>
            <a:r>
              <a:rPr lang="en-US" dirty="0"/>
              <a:t>The concern must have been written properly.</a:t>
            </a:r>
          </a:p>
          <a:p>
            <a:pPr lvl="1"/>
            <a:r>
              <a:rPr lang="en-US" dirty="0"/>
              <a:t>The response should show an understanding and a desire to actually fix it.</a:t>
            </a:r>
          </a:p>
          <a:p>
            <a:pPr lvl="1"/>
            <a:r>
              <a:rPr lang="en-US" dirty="0"/>
              <a:t>The response should be verifiable and able to be completed within cycle.</a:t>
            </a:r>
          </a:p>
          <a:p>
            <a:endParaRPr lang="en-US" dirty="0"/>
          </a:p>
          <a:p>
            <a:r>
              <a:rPr lang="en-US" dirty="0"/>
              <a:t>No matter how bad the situation seems, the lab has the full cycle to complete the corrective actions (for a concern).</a:t>
            </a:r>
          </a:p>
          <a:p>
            <a:r>
              <a:rPr lang="en-US" dirty="0"/>
              <a:t>Even if the corrective action – as written – won’t do the job, the concern is closed if it’s been completed.</a:t>
            </a:r>
          </a:p>
        </p:txBody>
      </p:sp>
    </p:spTree>
    <p:extLst>
      <p:ext uri="{BB962C8B-B14F-4D97-AF65-F5344CB8AC3E}">
        <p14:creationId xmlns:p14="http://schemas.microsoft.com/office/powerpoint/2010/main" val="3409622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0EC0-F4A3-4020-8196-1E48AD5F15F7}"/>
              </a:ext>
            </a:extLst>
          </p:cNvPr>
          <p:cNvSpPr>
            <a:spLocks noGrp="1"/>
          </p:cNvSpPr>
          <p:nvPr>
            <p:ph type="title"/>
          </p:nvPr>
        </p:nvSpPr>
        <p:spPr/>
        <p:txBody>
          <a:bodyPr/>
          <a:lstStyle/>
          <a:p>
            <a:r>
              <a:rPr lang="en-US" dirty="0"/>
              <a:t>The STM has the unenviable job of putting it all together with a recommendation.</a:t>
            </a:r>
          </a:p>
        </p:txBody>
      </p:sp>
      <p:sp>
        <p:nvSpPr>
          <p:cNvPr id="3" name="Content Placeholder 2">
            <a:extLst>
              <a:ext uri="{FF2B5EF4-FFF2-40B4-BE49-F238E27FC236}">
                <a16:creationId xmlns:a16="http://schemas.microsoft.com/office/drawing/2014/main" id="{B7533D94-6AE7-403A-B646-127A0925E8D7}"/>
              </a:ext>
            </a:extLst>
          </p:cNvPr>
          <p:cNvSpPr>
            <a:spLocks noGrp="1"/>
          </p:cNvSpPr>
          <p:nvPr>
            <p:ph idx="1"/>
          </p:nvPr>
        </p:nvSpPr>
        <p:spPr/>
        <p:txBody>
          <a:bodyPr/>
          <a:lstStyle/>
          <a:p>
            <a:r>
              <a:rPr lang="en-US" dirty="0"/>
              <a:t>The STM provides a cover letter with a yes/no recommendation and any additional information that needs addressing.  The full package includes</a:t>
            </a:r>
          </a:p>
          <a:p>
            <a:pPr lvl="1"/>
            <a:r>
              <a:rPr lang="en-US" dirty="0"/>
              <a:t>Cover letter</a:t>
            </a:r>
          </a:p>
          <a:p>
            <a:pPr lvl="1"/>
            <a:r>
              <a:rPr lang="en-US" dirty="0"/>
              <a:t>Application</a:t>
            </a:r>
          </a:p>
          <a:p>
            <a:pPr lvl="1"/>
            <a:r>
              <a:rPr lang="en-US" dirty="0"/>
              <a:t>Performance testing results</a:t>
            </a:r>
          </a:p>
          <a:p>
            <a:pPr lvl="1"/>
            <a:r>
              <a:rPr lang="en-US" dirty="0"/>
              <a:t>Assessment Report</a:t>
            </a:r>
          </a:p>
          <a:p>
            <a:pPr lvl="1"/>
            <a:r>
              <a:rPr lang="en-US" dirty="0"/>
              <a:t>Response to assessment</a:t>
            </a:r>
          </a:p>
          <a:p>
            <a:pPr lvl="1"/>
            <a:r>
              <a:rPr lang="en-US" dirty="0"/>
              <a:t>Any other documentation deemed necessary</a:t>
            </a:r>
          </a:p>
        </p:txBody>
      </p:sp>
    </p:spTree>
    <p:extLst>
      <p:ext uri="{BB962C8B-B14F-4D97-AF65-F5344CB8AC3E}">
        <p14:creationId xmlns:p14="http://schemas.microsoft.com/office/powerpoint/2010/main" val="2059587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9F587-9EE2-48DA-B3DE-C06987760D82}"/>
              </a:ext>
            </a:extLst>
          </p:cNvPr>
          <p:cNvSpPr>
            <a:spLocks noGrp="1"/>
          </p:cNvSpPr>
          <p:nvPr>
            <p:ph type="title"/>
          </p:nvPr>
        </p:nvSpPr>
        <p:spPr/>
        <p:txBody>
          <a:bodyPr/>
          <a:lstStyle/>
          <a:p>
            <a:r>
              <a:rPr lang="en-US" dirty="0"/>
              <a:t>The Oversight Board does the best job it can from a distance.</a:t>
            </a:r>
          </a:p>
        </p:txBody>
      </p:sp>
      <p:sp>
        <p:nvSpPr>
          <p:cNvPr id="3" name="Content Placeholder 2">
            <a:extLst>
              <a:ext uri="{FF2B5EF4-FFF2-40B4-BE49-F238E27FC236}">
                <a16:creationId xmlns:a16="http://schemas.microsoft.com/office/drawing/2014/main" id="{E124161C-20F0-4D84-A1B2-0388B7EA7780}"/>
              </a:ext>
            </a:extLst>
          </p:cNvPr>
          <p:cNvSpPr>
            <a:spLocks noGrp="1"/>
          </p:cNvSpPr>
          <p:nvPr>
            <p:ph idx="1"/>
          </p:nvPr>
        </p:nvSpPr>
        <p:spPr/>
        <p:txBody>
          <a:bodyPr/>
          <a:lstStyle/>
          <a:p>
            <a:r>
              <a:rPr lang="en-US" dirty="0"/>
              <a:t>The OB’s job is to recommend accreditation to the DA – nothing more (for accreditations, anyway).</a:t>
            </a:r>
          </a:p>
          <a:p>
            <a:r>
              <a:rPr lang="en-US" dirty="0"/>
              <a:t>The OB only has what you have – application, performance test results, assessment report – plus the intended corrective actions.</a:t>
            </a:r>
          </a:p>
          <a:p>
            <a:r>
              <a:rPr lang="en-US" dirty="0"/>
              <a:t>The best thing you can do to help the OB is to write the assessment report the best you can – be clear, descriptive, etc.</a:t>
            </a:r>
          </a:p>
        </p:txBody>
      </p:sp>
    </p:spTree>
    <p:extLst>
      <p:ext uri="{BB962C8B-B14F-4D97-AF65-F5344CB8AC3E}">
        <p14:creationId xmlns:p14="http://schemas.microsoft.com/office/powerpoint/2010/main" val="3231386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A1B4C-A007-44D8-810C-803446AD6632}"/>
              </a:ext>
            </a:extLst>
          </p:cNvPr>
          <p:cNvSpPr>
            <a:spLocks noGrp="1"/>
          </p:cNvSpPr>
          <p:nvPr>
            <p:ph type="title"/>
          </p:nvPr>
        </p:nvSpPr>
        <p:spPr/>
        <p:txBody>
          <a:bodyPr/>
          <a:lstStyle/>
          <a:p>
            <a:r>
              <a:rPr lang="en-US" dirty="0"/>
              <a:t>We are all here to make the DA look good.</a:t>
            </a:r>
          </a:p>
        </p:txBody>
      </p:sp>
      <p:sp>
        <p:nvSpPr>
          <p:cNvPr id="3" name="Content Placeholder 2">
            <a:extLst>
              <a:ext uri="{FF2B5EF4-FFF2-40B4-BE49-F238E27FC236}">
                <a16:creationId xmlns:a16="http://schemas.microsoft.com/office/drawing/2014/main" id="{0B63CB2A-4E35-4237-B4E1-50BC5DE8F29B}"/>
              </a:ext>
            </a:extLst>
          </p:cNvPr>
          <p:cNvSpPr>
            <a:spLocks noGrp="1"/>
          </p:cNvSpPr>
          <p:nvPr>
            <p:ph idx="1"/>
          </p:nvPr>
        </p:nvSpPr>
        <p:spPr/>
        <p:txBody>
          <a:bodyPr/>
          <a:lstStyle/>
          <a:p>
            <a:r>
              <a:rPr lang="en-US" dirty="0"/>
              <a:t>We can’t do anything about regulatory/enforcement aspects.</a:t>
            </a:r>
          </a:p>
          <a:p>
            <a:r>
              <a:rPr lang="en-US" dirty="0"/>
              <a:t>We can provide a high-quality assurance/accreditation program for which the ability to obtain a certificate has true meaning.</a:t>
            </a:r>
          </a:p>
          <a:p>
            <a:endParaRPr lang="en-US" dirty="0"/>
          </a:p>
          <a:p>
            <a:r>
              <a:rPr lang="en-US" dirty="0"/>
              <a:t>When we are doing DOELAP work, we represent DOELAP, not our home laboratories (think emergency response).</a:t>
            </a:r>
          </a:p>
        </p:txBody>
      </p:sp>
    </p:spTree>
    <p:extLst>
      <p:ext uri="{BB962C8B-B14F-4D97-AF65-F5344CB8AC3E}">
        <p14:creationId xmlns:p14="http://schemas.microsoft.com/office/powerpoint/2010/main" val="206461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0261C-96DC-F54E-ABB9-1543DB2A03C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CB99C98-7F17-6D43-84DE-CD61F3862833}"/>
              </a:ext>
            </a:extLst>
          </p:cNvPr>
          <p:cNvSpPr>
            <a:spLocks noGrp="1"/>
          </p:cNvSpPr>
          <p:nvPr>
            <p:ph idx="1"/>
          </p:nvPr>
        </p:nvSpPr>
        <p:spPr/>
        <p:txBody>
          <a:bodyPr/>
          <a:lstStyle/>
          <a:p>
            <a:r>
              <a:rPr lang="en-US" dirty="0"/>
              <a:t>Assessor since 1997</a:t>
            </a:r>
          </a:p>
          <a:p>
            <a:pPr lvl="1"/>
            <a:r>
              <a:rPr lang="en-US" dirty="0"/>
              <a:t>22 assessments</a:t>
            </a:r>
          </a:p>
          <a:p>
            <a:pPr lvl="1"/>
            <a:r>
              <a:rPr lang="en-US" dirty="0"/>
              <a:t>18 different facilities</a:t>
            </a:r>
          </a:p>
          <a:p>
            <a:r>
              <a:rPr lang="en-US" dirty="0"/>
              <a:t>Charter member of oversight board</a:t>
            </a:r>
          </a:p>
          <a:p>
            <a:pPr lvl="1"/>
            <a:r>
              <a:rPr lang="en-US" dirty="0"/>
              <a:t>1997 until “relieved” in 2012 (15 years)</a:t>
            </a:r>
          </a:p>
          <a:p>
            <a:r>
              <a:rPr lang="en-US" dirty="0"/>
              <a:t>Administered Sandia’s first accreditation</a:t>
            </a:r>
          </a:p>
        </p:txBody>
      </p:sp>
      <p:pic>
        <p:nvPicPr>
          <p:cNvPr id="5" name="Picture 4">
            <a:extLst>
              <a:ext uri="{FF2B5EF4-FFF2-40B4-BE49-F238E27FC236}">
                <a16:creationId xmlns:a16="http://schemas.microsoft.com/office/drawing/2014/main" id="{DD97F0E9-E2BC-4B45-8CA0-67BB30791AC3}"/>
              </a:ext>
            </a:extLst>
          </p:cNvPr>
          <p:cNvPicPr>
            <a:picLocks noChangeAspect="1"/>
          </p:cNvPicPr>
          <p:nvPr/>
        </p:nvPicPr>
        <p:blipFill>
          <a:blip r:embed="rId2"/>
          <a:stretch>
            <a:fillRect/>
          </a:stretch>
        </p:blipFill>
        <p:spPr>
          <a:xfrm>
            <a:off x="9207005" y="2686844"/>
            <a:ext cx="1473200" cy="2628900"/>
          </a:xfrm>
          <a:prstGeom prst="rect">
            <a:avLst/>
          </a:prstGeom>
        </p:spPr>
      </p:pic>
      <p:sp>
        <p:nvSpPr>
          <p:cNvPr id="6" name="TextBox 5">
            <a:extLst>
              <a:ext uri="{FF2B5EF4-FFF2-40B4-BE49-F238E27FC236}">
                <a16:creationId xmlns:a16="http://schemas.microsoft.com/office/drawing/2014/main" id="{3B535D3C-5B93-874E-9F7B-7C5CE774CA53}"/>
              </a:ext>
            </a:extLst>
          </p:cNvPr>
          <p:cNvSpPr txBox="1"/>
          <p:nvPr/>
        </p:nvSpPr>
        <p:spPr>
          <a:xfrm>
            <a:off x="8123711" y="3678128"/>
            <a:ext cx="819397" cy="646331"/>
          </a:xfrm>
          <a:prstGeom prst="rect">
            <a:avLst/>
          </a:prstGeom>
          <a:noFill/>
        </p:spPr>
        <p:txBody>
          <a:bodyPr wrap="square" rtlCol="0">
            <a:spAutoFit/>
          </a:bodyPr>
          <a:lstStyle/>
          <a:p>
            <a:r>
              <a:rPr lang="en-US" dirty="0"/>
              <a:t>Gus in 1997</a:t>
            </a:r>
          </a:p>
        </p:txBody>
      </p:sp>
    </p:spTree>
    <p:extLst>
      <p:ext uri="{BB962C8B-B14F-4D97-AF65-F5344CB8AC3E}">
        <p14:creationId xmlns:p14="http://schemas.microsoft.com/office/powerpoint/2010/main" val="3691441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C1FC195-9B5F-4F71-9177-2DA9BC3060FF}"/>
              </a:ext>
            </a:extLst>
          </p:cNvPr>
          <p:cNvPicPr>
            <a:picLocks noChangeAspect="1"/>
          </p:cNvPicPr>
          <p:nvPr/>
        </p:nvPicPr>
        <p:blipFill>
          <a:blip r:embed="rId2"/>
          <a:stretch>
            <a:fillRect/>
          </a:stretch>
        </p:blipFill>
        <p:spPr>
          <a:xfrm>
            <a:off x="390605" y="0"/>
            <a:ext cx="11410790" cy="6858000"/>
          </a:xfrm>
          <a:prstGeom prst="rect">
            <a:avLst/>
          </a:prstGeom>
        </p:spPr>
      </p:pic>
      <p:sp>
        <p:nvSpPr>
          <p:cNvPr id="5" name="Star: 4 Points 4">
            <a:extLst>
              <a:ext uri="{FF2B5EF4-FFF2-40B4-BE49-F238E27FC236}">
                <a16:creationId xmlns:a16="http://schemas.microsoft.com/office/drawing/2014/main" id="{CEAEFA6D-0E0A-4E3A-8F8B-5608601256FB}"/>
              </a:ext>
            </a:extLst>
          </p:cNvPr>
          <p:cNvSpPr/>
          <p:nvPr/>
        </p:nvSpPr>
        <p:spPr>
          <a:xfrm>
            <a:off x="8080512" y="3717234"/>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tar: 4 Points 5">
            <a:extLst>
              <a:ext uri="{FF2B5EF4-FFF2-40B4-BE49-F238E27FC236}">
                <a16:creationId xmlns:a16="http://schemas.microsoft.com/office/drawing/2014/main" id="{CA8E14B4-3118-4B1F-8A6C-AB1496DEE8F0}"/>
              </a:ext>
            </a:extLst>
          </p:cNvPr>
          <p:cNvSpPr/>
          <p:nvPr/>
        </p:nvSpPr>
        <p:spPr>
          <a:xfrm>
            <a:off x="1822173" y="3210338"/>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tar: 4 Points 6">
            <a:extLst>
              <a:ext uri="{FF2B5EF4-FFF2-40B4-BE49-F238E27FC236}">
                <a16:creationId xmlns:a16="http://schemas.microsoft.com/office/drawing/2014/main" id="{C1CD5966-9696-48D8-889E-63722F00CBC8}"/>
              </a:ext>
            </a:extLst>
          </p:cNvPr>
          <p:cNvSpPr/>
          <p:nvPr/>
        </p:nvSpPr>
        <p:spPr>
          <a:xfrm>
            <a:off x="4038599" y="4545495"/>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tar: 4 Points 7">
            <a:extLst>
              <a:ext uri="{FF2B5EF4-FFF2-40B4-BE49-F238E27FC236}">
                <a16:creationId xmlns:a16="http://schemas.microsoft.com/office/drawing/2014/main" id="{A0C02627-E674-45B3-BFA2-2186179EB67B}"/>
              </a:ext>
            </a:extLst>
          </p:cNvPr>
          <p:cNvSpPr/>
          <p:nvPr/>
        </p:nvSpPr>
        <p:spPr>
          <a:xfrm>
            <a:off x="3944177" y="4545495"/>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tar: 4 Points 8">
            <a:extLst>
              <a:ext uri="{FF2B5EF4-FFF2-40B4-BE49-F238E27FC236}">
                <a16:creationId xmlns:a16="http://schemas.microsoft.com/office/drawing/2014/main" id="{CAF48D9E-FDE3-4E5B-9115-2183BA81DCC1}"/>
              </a:ext>
            </a:extLst>
          </p:cNvPr>
          <p:cNvSpPr/>
          <p:nvPr/>
        </p:nvSpPr>
        <p:spPr>
          <a:xfrm>
            <a:off x="3641033" y="3056281"/>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tar: 4 Points 9">
            <a:extLst>
              <a:ext uri="{FF2B5EF4-FFF2-40B4-BE49-F238E27FC236}">
                <a16:creationId xmlns:a16="http://schemas.microsoft.com/office/drawing/2014/main" id="{E487DDDC-E919-48D1-97DB-C6B11545E595}"/>
              </a:ext>
            </a:extLst>
          </p:cNvPr>
          <p:cNvSpPr/>
          <p:nvPr/>
        </p:nvSpPr>
        <p:spPr>
          <a:xfrm>
            <a:off x="2547729" y="1861930"/>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tar: 4 Points 10">
            <a:extLst>
              <a:ext uri="{FF2B5EF4-FFF2-40B4-BE49-F238E27FC236}">
                <a16:creationId xmlns:a16="http://schemas.microsoft.com/office/drawing/2014/main" id="{C2269F36-ED38-4B84-A8DE-4429B96BDC5C}"/>
              </a:ext>
            </a:extLst>
          </p:cNvPr>
          <p:cNvSpPr/>
          <p:nvPr/>
        </p:nvSpPr>
        <p:spPr>
          <a:xfrm>
            <a:off x="1876838" y="748747"/>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tar: 4 Points 11">
            <a:extLst>
              <a:ext uri="{FF2B5EF4-FFF2-40B4-BE49-F238E27FC236}">
                <a16:creationId xmlns:a16="http://schemas.microsoft.com/office/drawing/2014/main" id="{896598A3-181C-43B0-BEA2-AFC79EBDBFC1}"/>
              </a:ext>
            </a:extLst>
          </p:cNvPr>
          <p:cNvSpPr/>
          <p:nvPr/>
        </p:nvSpPr>
        <p:spPr>
          <a:xfrm>
            <a:off x="1916595" y="748747"/>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tar: 4 Points 12">
            <a:extLst>
              <a:ext uri="{FF2B5EF4-FFF2-40B4-BE49-F238E27FC236}">
                <a16:creationId xmlns:a16="http://schemas.microsoft.com/office/drawing/2014/main" id="{2F3E6AF9-43B7-423D-A509-B6B36FF8CD78}"/>
              </a:ext>
            </a:extLst>
          </p:cNvPr>
          <p:cNvSpPr/>
          <p:nvPr/>
        </p:nvSpPr>
        <p:spPr>
          <a:xfrm>
            <a:off x="7119730" y="2488095"/>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tar: 4 Points 13">
            <a:extLst>
              <a:ext uri="{FF2B5EF4-FFF2-40B4-BE49-F238E27FC236}">
                <a16:creationId xmlns:a16="http://schemas.microsoft.com/office/drawing/2014/main" id="{D4C52F74-FA8E-43B8-AAE8-43C40AC9CC8D}"/>
              </a:ext>
            </a:extLst>
          </p:cNvPr>
          <p:cNvSpPr/>
          <p:nvPr/>
        </p:nvSpPr>
        <p:spPr>
          <a:xfrm>
            <a:off x="9882807" y="2189921"/>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tar: 4 Points 14">
            <a:extLst>
              <a:ext uri="{FF2B5EF4-FFF2-40B4-BE49-F238E27FC236}">
                <a16:creationId xmlns:a16="http://schemas.microsoft.com/office/drawing/2014/main" id="{272C3404-4CE0-41A4-ABB6-F971D1AC8D77}"/>
              </a:ext>
            </a:extLst>
          </p:cNvPr>
          <p:cNvSpPr/>
          <p:nvPr/>
        </p:nvSpPr>
        <p:spPr>
          <a:xfrm>
            <a:off x="768625" y="2700130"/>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tar: 4 Points 15">
            <a:extLst>
              <a:ext uri="{FF2B5EF4-FFF2-40B4-BE49-F238E27FC236}">
                <a16:creationId xmlns:a16="http://schemas.microsoft.com/office/drawing/2014/main" id="{2D2360FA-EC1B-4BEA-8BFF-3FDF31FCDA6A}"/>
              </a:ext>
            </a:extLst>
          </p:cNvPr>
          <p:cNvSpPr/>
          <p:nvPr/>
        </p:nvSpPr>
        <p:spPr>
          <a:xfrm>
            <a:off x="9077738" y="4167807"/>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tar: 4 Points 16">
            <a:extLst>
              <a:ext uri="{FF2B5EF4-FFF2-40B4-BE49-F238E27FC236}">
                <a16:creationId xmlns:a16="http://schemas.microsoft.com/office/drawing/2014/main" id="{5A9AD391-F2B4-4C96-81E2-022E3D9D1C7B}"/>
              </a:ext>
            </a:extLst>
          </p:cNvPr>
          <p:cNvSpPr/>
          <p:nvPr/>
        </p:nvSpPr>
        <p:spPr>
          <a:xfrm>
            <a:off x="8004311" y="3811656"/>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tar: 4 Points 17">
            <a:extLst>
              <a:ext uri="{FF2B5EF4-FFF2-40B4-BE49-F238E27FC236}">
                <a16:creationId xmlns:a16="http://schemas.microsoft.com/office/drawing/2014/main" id="{7B6129F4-406B-4384-AE8A-94BF291948B1}"/>
              </a:ext>
            </a:extLst>
          </p:cNvPr>
          <p:cNvSpPr/>
          <p:nvPr/>
        </p:nvSpPr>
        <p:spPr>
          <a:xfrm>
            <a:off x="3525075" y="3869634"/>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tar: 4 Points 18">
            <a:extLst>
              <a:ext uri="{FF2B5EF4-FFF2-40B4-BE49-F238E27FC236}">
                <a16:creationId xmlns:a16="http://schemas.microsoft.com/office/drawing/2014/main" id="{58587607-E4BB-4CB2-B119-6F110AC6F08E}"/>
              </a:ext>
            </a:extLst>
          </p:cNvPr>
          <p:cNvSpPr/>
          <p:nvPr/>
        </p:nvSpPr>
        <p:spPr>
          <a:xfrm>
            <a:off x="8779564" y="1861930"/>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tar: 4 Points 19">
            <a:extLst>
              <a:ext uri="{FF2B5EF4-FFF2-40B4-BE49-F238E27FC236}">
                <a16:creationId xmlns:a16="http://schemas.microsoft.com/office/drawing/2014/main" id="{0B5AC433-6694-4DDA-A565-144EF6D62C8B}"/>
              </a:ext>
            </a:extLst>
          </p:cNvPr>
          <p:cNvSpPr/>
          <p:nvPr/>
        </p:nvSpPr>
        <p:spPr>
          <a:xfrm>
            <a:off x="2965173" y="3115916"/>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tar: 4 Points 20">
            <a:extLst>
              <a:ext uri="{FF2B5EF4-FFF2-40B4-BE49-F238E27FC236}">
                <a16:creationId xmlns:a16="http://schemas.microsoft.com/office/drawing/2014/main" id="{45DE8DE2-9E6F-4DA6-A39E-A5005839354E}"/>
              </a:ext>
            </a:extLst>
          </p:cNvPr>
          <p:cNvSpPr/>
          <p:nvPr/>
        </p:nvSpPr>
        <p:spPr>
          <a:xfrm>
            <a:off x="7974495" y="3717234"/>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tar: 4 Points 21">
            <a:extLst>
              <a:ext uri="{FF2B5EF4-FFF2-40B4-BE49-F238E27FC236}">
                <a16:creationId xmlns:a16="http://schemas.microsoft.com/office/drawing/2014/main" id="{97A26AEB-4164-4CA6-AF0A-E7CAB0471606}"/>
              </a:ext>
            </a:extLst>
          </p:cNvPr>
          <p:cNvSpPr/>
          <p:nvPr/>
        </p:nvSpPr>
        <p:spPr>
          <a:xfrm>
            <a:off x="4694582" y="3993872"/>
            <a:ext cx="188844" cy="18884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936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A8AE3-838C-CE4A-9365-D70E0BB112DB}"/>
              </a:ext>
            </a:extLst>
          </p:cNvPr>
          <p:cNvSpPr>
            <a:spLocks noGrp="1"/>
          </p:cNvSpPr>
          <p:nvPr>
            <p:ph type="title"/>
          </p:nvPr>
        </p:nvSpPr>
        <p:spPr/>
        <p:txBody>
          <a:bodyPr/>
          <a:lstStyle/>
          <a:p>
            <a:r>
              <a:rPr lang="en-US" dirty="0"/>
              <a:t>Each phase of the DOELAP process shows capability and competence.</a:t>
            </a:r>
          </a:p>
        </p:txBody>
      </p:sp>
      <p:sp>
        <p:nvSpPr>
          <p:cNvPr id="3" name="Content Placeholder 2">
            <a:extLst>
              <a:ext uri="{FF2B5EF4-FFF2-40B4-BE49-F238E27FC236}">
                <a16:creationId xmlns:a16="http://schemas.microsoft.com/office/drawing/2014/main" id="{7642B6A2-ADA7-2142-B2B7-AD13FA899899}"/>
              </a:ext>
            </a:extLst>
          </p:cNvPr>
          <p:cNvSpPr>
            <a:spLocks noGrp="1"/>
          </p:cNvSpPr>
          <p:nvPr>
            <p:ph idx="1"/>
          </p:nvPr>
        </p:nvSpPr>
        <p:spPr/>
        <p:txBody>
          <a:bodyPr/>
          <a:lstStyle/>
          <a:p>
            <a:r>
              <a:rPr lang="en-US" dirty="0"/>
              <a:t>Application</a:t>
            </a:r>
          </a:p>
          <a:p>
            <a:r>
              <a:rPr lang="en-US" dirty="0"/>
              <a:t>Performance testing</a:t>
            </a:r>
          </a:p>
          <a:p>
            <a:r>
              <a:rPr lang="en-US" dirty="0"/>
              <a:t>Assessment</a:t>
            </a:r>
          </a:p>
          <a:p>
            <a:r>
              <a:rPr lang="en-US" dirty="0"/>
              <a:t>Response to assessment</a:t>
            </a:r>
          </a:p>
          <a:p>
            <a:r>
              <a:rPr lang="en-US" dirty="0"/>
              <a:t>Recommendation of STM</a:t>
            </a:r>
          </a:p>
          <a:p>
            <a:r>
              <a:rPr lang="en-US" dirty="0"/>
              <a:t>Oversight board review</a:t>
            </a:r>
          </a:p>
          <a:p>
            <a:r>
              <a:rPr lang="en-US" dirty="0"/>
              <a:t>Award of certificate</a:t>
            </a:r>
          </a:p>
        </p:txBody>
      </p:sp>
    </p:spTree>
    <p:extLst>
      <p:ext uri="{BB962C8B-B14F-4D97-AF65-F5344CB8AC3E}">
        <p14:creationId xmlns:p14="http://schemas.microsoft.com/office/powerpoint/2010/main" val="35423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8792E-D2A0-0C4B-BCF5-F5893D4C83B3}"/>
              </a:ext>
            </a:extLst>
          </p:cNvPr>
          <p:cNvSpPr>
            <a:spLocks noGrp="1"/>
          </p:cNvSpPr>
          <p:nvPr>
            <p:ph type="title"/>
          </p:nvPr>
        </p:nvSpPr>
        <p:spPr/>
        <p:txBody>
          <a:bodyPr/>
          <a:lstStyle/>
          <a:p>
            <a:r>
              <a:rPr lang="en-US" dirty="0"/>
              <a:t>The application shows the laboratory’s understanding of their own system.</a:t>
            </a:r>
          </a:p>
        </p:txBody>
      </p:sp>
      <p:sp>
        <p:nvSpPr>
          <p:cNvPr id="3" name="Content Placeholder 2">
            <a:extLst>
              <a:ext uri="{FF2B5EF4-FFF2-40B4-BE49-F238E27FC236}">
                <a16:creationId xmlns:a16="http://schemas.microsoft.com/office/drawing/2014/main" id="{9CC864C0-F8B7-244C-8BA9-7F7DBC3EE861}"/>
              </a:ext>
            </a:extLst>
          </p:cNvPr>
          <p:cNvSpPr>
            <a:spLocks noGrp="1"/>
          </p:cNvSpPr>
          <p:nvPr>
            <p:ph idx="1"/>
          </p:nvPr>
        </p:nvSpPr>
        <p:spPr/>
        <p:txBody>
          <a:bodyPr/>
          <a:lstStyle/>
          <a:p>
            <a:r>
              <a:rPr lang="en-US" dirty="0"/>
              <a:t>What you can learn:</a:t>
            </a:r>
          </a:p>
          <a:p>
            <a:pPr lvl="1"/>
            <a:r>
              <a:rPr lang="en-US" dirty="0"/>
              <a:t>Additional facilities lab is providing services to</a:t>
            </a:r>
          </a:p>
          <a:p>
            <a:pPr lvl="1"/>
            <a:r>
              <a:rPr lang="en-US" dirty="0"/>
              <a:t>Onsite vs. offsite analytes</a:t>
            </a:r>
          </a:p>
          <a:p>
            <a:r>
              <a:rPr lang="en-US" dirty="0"/>
              <a:t>Questions are the same whether direct or indirect, but the importance of the answers may differ</a:t>
            </a:r>
          </a:p>
          <a:p>
            <a:pPr lvl="1"/>
            <a:r>
              <a:rPr lang="en-US" dirty="0"/>
              <a:t>System description:  proportional counting (indirect), lung counting (direct) more likely to be home-grown systems</a:t>
            </a:r>
          </a:p>
          <a:p>
            <a:pPr lvl="1"/>
            <a:r>
              <a:rPr lang="en-US" dirty="0"/>
              <a:t>Data reduction:  peak-search algorithm (gamma) vs. known analyte (alpha) vs. counting data (beta)</a:t>
            </a:r>
          </a:p>
          <a:p>
            <a:pPr lvl="1"/>
            <a:r>
              <a:rPr lang="en-US" dirty="0"/>
              <a:t>MDA:  no requirements but indicative of competence</a:t>
            </a:r>
          </a:p>
        </p:txBody>
      </p:sp>
    </p:spTree>
    <p:extLst>
      <p:ext uri="{BB962C8B-B14F-4D97-AF65-F5344CB8AC3E}">
        <p14:creationId xmlns:p14="http://schemas.microsoft.com/office/powerpoint/2010/main" val="981324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5CB69-ED71-7041-9088-FD6A711E1953}"/>
              </a:ext>
            </a:extLst>
          </p:cNvPr>
          <p:cNvSpPr>
            <a:spLocks noGrp="1"/>
          </p:cNvSpPr>
          <p:nvPr>
            <p:ph type="title"/>
          </p:nvPr>
        </p:nvSpPr>
        <p:spPr/>
        <p:txBody>
          <a:bodyPr/>
          <a:lstStyle/>
          <a:p>
            <a:r>
              <a:rPr lang="en-US" dirty="0"/>
              <a:t>DOELAP is quality assurance, but quality control is vital to laboratory competence.</a:t>
            </a:r>
          </a:p>
        </p:txBody>
      </p:sp>
      <p:sp>
        <p:nvSpPr>
          <p:cNvPr id="4" name="Text Placeholder 3">
            <a:extLst>
              <a:ext uri="{FF2B5EF4-FFF2-40B4-BE49-F238E27FC236}">
                <a16:creationId xmlns:a16="http://schemas.microsoft.com/office/drawing/2014/main" id="{7E738F54-CDA4-425C-ADAF-D377D501FAFE}"/>
              </a:ext>
            </a:extLst>
          </p:cNvPr>
          <p:cNvSpPr>
            <a:spLocks noGrp="1"/>
          </p:cNvSpPr>
          <p:nvPr>
            <p:ph type="body" idx="1"/>
          </p:nvPr>
        </p:nvSpPr>
        <p:spPr/>
        <p:txBody>
          <a:bodyPr/>
          <a:lstStyle/>
          <a:p>
            <a:r>
              <a:rPr lang="en-US" dirty="0"/>
              <a:t>Quality Assurance</a:t>
            </a:r>
          </a:p>
        </p:txBody>
      </p:sp>
      <p:sp>
        <p:nvSpPr>
          <p:cNvPr id="5" name="Content Placeholder 4">
            <a:extLst>
              <a:ext uri="{FF2B5EF4-FFF2-40B4-BE49-F238E27FC236}">
                <a16:creationId xmlns:a16="http://schemas.microsoft.com/office/drawing/2014/main" id="{8A16AA8C-569F-444F-96E1-0C35AA57033B}"/>
              </a:ext>
            </a:extLst>
          </p:cNvPr>
          <p:cNvSpPr>
            <a:spLocks noGrp="1"/>
          </p:cNvSpPr>
          <p:nvPr>
            <p:ph sz="half" idx="2"/>
          </p:nvPr>
        </p:nvSpPr>
        <p:spPr/>
        <p:txBody>
          <a:bodyPr/>
          <a:lstStyle/>
          <a:p>
            <a:pPr marL="0" indent="0">
              <a:buNone/>
            </a:pPr>
            <a:r>
              <a:rPr lang="en-US" dirty="0"/>
              <a:t>Stuff that makes you feel like you have a quality program</a:t>
            </a:r>
          </a:p>
          <a:p>
            <a:r>
              <a:rPr lang="en-US" dirty="0"/>
              <a:t>Quality manual</a:t>
            </a:r>
          </a:p>
          <a:p>
            <a:r>
              <a:rPr lang="en-US" dirty="0"/>
              <a:t>Performance testing</a:t>
            </a:r>
          </a:p>
          <a:p>
            <a:r>
              <a:rPr lang="en-US" dirty="0"/>
              <a:t>Assessments</a:t>
            </a:r>
          </a:p>
          <a:p>
            <a:r>
              <a:rPr lang="en-US" dirty="0"/>
              <a:t>Procedures</a:t>
            </a:r>
          </a:p>
          <a:p>
            <a:r>
              <a:rPr lang="en-US" dirty="0" err="1"/>
              <a:t>Intercomparisons</a:t>
            </a:r>
            <a:endParaRPr lang="en-US" dirty="0"/>
          </a:p>
        </p:txBody>
      </p:sp>
      <p:sp>
        <p:nvSpPr>
          <p:cNvPr id="6" name="Text Placeholder 5">
            <a:extLst>
              <a:ext uri="{FF2B5EF4-FFF2-40B4-BE49-F238E27FC236}">
                <a16:creationId xmlns:a16="http://schemas.microsoft.com/office/drawing/2014/main" id="{1B66B9C1-6E82-4AA5-A52B-FFBF6DC501D6}"/>
              </a:ext>
            </a:extLst>
          </p:cNvPr>
          <p:cNvSpPr>
            <a:spLocks noGrp="1"/>
          </p:cNvSpPr>
          <p:nvPr>
            <p:ph type="body" sz="quarter" idx="3"/>
          </p:nvPr>
        </p:nvSpPr>
        <p:spPr/>
        <p:txBody>
          <a:bodyPr/>
          <a:lstStyle/>
          <a:p>
            <a:r>
              <a:rPr lang="en-US" dirty="0"/>
              <a:t>Quality Control</a:t>
            </a:r>
          </a:p>
        </p:txBody>
      </p:sp>
      <p:sp>
        <p:nvSpPr>
          <p:cNvPr id="7" name="Content Placeholder 6">
            <a:extLst>
              <a:ext uri="{FF2B5EF4-FFF2-40B4-BE49-F238E27FC236}">
                <a16:creationId xmlns:a16="http://schemas.microsoft.com/office/drawing/2014/main" id="{BBA0E22D-2E27-4776-9772-2FDD0B0FD073}"/>
              </a:ext>
            </a:extLst>
          </p:cNvPr>
          <p:cNvSpPr>
            <a:spLocks noGrp="1"/>
          </p:cNvSpPr>
          <p:nvPr>
            <p:ph sz="quarter" idx="4"/>
          </p:nvPr>
        </p:nvSpPr>
        <p:spPr/>
        <p:txBody>
          <a:bodyPr/>
          <a:lstStyle/>
          <a:p>
            <a:pPr marL="0" indent="0">
              <a:buNone/>
            </a:pPr>
            <a:r>
              <a:rPr lang="en-US" dirty="0"/>
              <a:t>Stuff that makes you confident in the quality of each data package</a:t>
            </a:r>
          </a:p>
          <a:p>
            <a:r>
              <a:rPr lang="en-US" dirty="0"/>
              <a:t>Logs</a:t>
            </a:r>
          </a:p>
          <a:p>
            <a:r>
              <a:rPr lang="en-US" dirty="0"/>
              <a:t>Performance checks</a:t>
            </a:r>
          </a:p>
          <a:p>
            <a:r>
              <a:rPr lang="en-US" dirty="0"/>
              <a:t>Control samples</a:t>
            </a:r>
          </a:p>
          <a:p>
            <a:r>
              <a:rPr lang="en-US" dirty="0"/>
              <a:t>Standards</a:t>
            </a:r>
          </a:p>
          <a:p>
            <a:r>
              <a:rPr lang="en-US" dirty="0"/>
              <a:t>Data review</a:t>
            </a:r>
          </a:p>
          <a:p>
            <a:endParaRPr lang="en-US" dirty="0"/>
          </a:p>
        </p:txBody>
      </p:sp>
    </p:spTree>
    <p:extLst>
      <p:ext uri="{BB962C8B-B14F-4D97-AF65-F5344CB8AC3E}">
        <p14:creationId xmlns:p14="http://schemas.microsoft.com/office/powerpoint/2010/main" val="44800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79653-1180-4043-BBB8-EFAC9227B0D4}"/>
              </a:ext>
            </a:extLst>
          </p:cNvPr>
          <p:cNvSpPr>
            <a:spLocks noGrp="1"/>
          </p:cNvSpPr>
          <p:nvPr>
            <p:ph type="title"/>
          </p:nvPr>
        </p:nvSpPr>
        <p:spPr/>
        <p:txBody>
          <a:bodyPr/>
          <a:lstStyle/>
          <a:p>
            <a:r>
              <a:rPr lang="en-US" dirty="0"/>
              <a:t>The performance test shows the lab’s capabilities under the best conditions.</a:t>
            </a:r>
          </a:p>
        </p:txBody>
      </p:sp>
      <p:sp>
        <p:nvSpPr>
          <p:cNvPr id="3" name="Content Placeholder 2">
            <a:extLst>
              <a:ext uri="{FF2B5EF4-FFF2-40B4-BE49-F238E27FC236}">
                <a16:creationId xmlns:a16="http://schemas.microsoft.com/office/drawing/2014/main" id="{14335140-5F6A-AE41-8F35-2C86F891BFEE}"/>
              </a:ext>
            </a:extLst>
          </p:cNvPr>
          <p:cNvSpPr>
            <a:spLocks noGrp="1"/>
          </p:cNvSpPr>
          <p:nvPr>
            <p:ph idx="1"/>
          </p:nvPr>
        </p:nvSpPr>
        <p:spPr/>
        <p:txBody>
          <a:bodyPr/>
          <a:lstStyle/>
          <a:p>
            <a:r>
              <a:rPr lang="en-US" dirty="0"/>
              <a:t>The lab knows that this is a performance test!</a:t>
            </a:r>
          </a:p>
          <a:p>
            <a:pPr lvl="1"/>
            <a:r>
              <a:rPr lang="en-US" dirty="0"/>
              <a:t>It’s still OK if they mess it up, but they better have a full review with corrective actions explaining what the problem was.</a:t>
            </a:r>
          </a:p>
          <a:p>
            <a:pPr lvl="1"/>
            <a:r>
              <a:rPr lang="en-US" dirty="0"/>
              <a:t>May need an “extent of condition” review – was the problem pervasive?</a:t>
            </a:r>
          </a:p>
          <a:p>
            <a:r>
              <a:rPr lang="en-US" dirty="0"/>
              <a:t>Can they use their routine procedures?</a:t>
            </a:r>
          </a:p>
          <a:p>
            <a:pPr lvl="1"/>
            <a:r>
              <a:rPr lang="en-US" dirty="0"/>
              <a:t>DOELAP hasn’t always been able to tailor samples.</a:t>
            </a:r>
          </a:p>
          <a:p>
            <a:r>
              <a:rPr lang="en-US" dirty="0"/>
              <a:t>Pass is pass, fail is fail</a:t>
            </a:r>
          </a:p>
          <a:p>
            <a:pPr lvl="1"/>
            <a:r>
              <a:rPr lang="en-US" dirty="0"/>
              <a:t>It doesn’t hurt to try and track down why the lab was close to the edge.</a:t>
            </a:r>
          </a:p>
        </p:txBody>
      </p:sp>
    </p:spTree>
    <p:extLst>
      <p:ext uri="{BB962C8B-B14F-4D97-AF65-F5344CB8AC3E}">
        <p14:creationId xmlns:p14="http://schemas.microsoft.com/office/powerpoint/2010/main" val="423219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BE320-D98A-4A5B-8AC2-A5183C8C2B92}"/>
              </a:ext>
            </a:extLst>
          </p:cNvPr>
          <p:cNvSpPr>
            <a:spLocks noGrp="1"/>
          </p:cNvSpPr>
          <p:nvPr>
            <p:ph type="title"/>
          </p:nvPr>
        </p:nvSpPr>
        <p:spPr/>
        <p:txBody>
          <a:bodyPr/>
          <a:lstStyle/>
          <a:p>
            <a:r>
              <a:rPr lang="en-US" dirty="0"/>
              <a:t>Each assessment has its own flavor, but would you want that facility doing your work?</a:t>
            </a:r>
          </a:p>
        </p:txBody>
      </p:sp>
      <p:sp>
        <p:nvSpPr>
          <p:cNvPr id="3" name="Content Placeholder 2">
            <a:extLst>
              <a:ext uri="{FF2B5EF4-FFF2-40B4-BE49-F238E27FC236}">
                <a16:creationId xmlns:a16="http://schemas.microsoft.com/office/drawing/2014/main" id="{575866A9-AC3A-4D99-815B-8E4841C38F22}"/>
              </a:ext>
            </a:extLst>
          </p:cNvPr>
          <p:cNvSpPr>
            <a:spLocks noGrp="1"/>
          </p:cNvSpPr>
          <p:nvPr>
            <p:ph idx="1"/>
          </p:nvPr>
        </p:nvSpPr>
        <p:spPr/>
        <p:txBody>
          <a:bodyPr>
            <a:normAutofit fontScale="92500"/>
          </a:bodyPr>
          <a:lstStyle/>
          <a:p>
            <a:r>
              <a:rPr lang="en-US" dirty="0"/>
              <a:t>“I know in the first five minutes if the lab is competent.”</a:t>
            </a:r>
          </a:p>
          <a:p>
            <a:pPr lvl="1"/>
            <a:r>
              <a:rPr lang="en-US" dirty="0"/>
              <a:t>Can the staff effectively tell you what they are doing and why?</a:t>
            </a:r>
          </a:p>
          <a:p>
            <a:pPr lvl="1"/>
            <a:r>
              <a:rPr lang="en-US" dirty="0"/>
              <a:t>Are the facilities clean and well equipped?</a:t>
            </a:r>
          </a:p>
          <a:p>
            <a:pPr lvl="1"/>
            <a:r>
              <a:rPr lang="en-US" dirty="0"/>
              <a:t>How do they care for their samples (including maintaining identification)?</a:t>
            </a:r>
          </a:p>
          <a:p>
            <a:pPr lvl="1"/>
            <a:r>
              <a:rPr lang="en-US" dirty="0"/>
              <a:t>How do they ensure they perform every step of every procedure as and when required?</a:t>
            </a:r>
          </a:p>
          <a:p>
            <a:pPr lvl="1"/>
            <a:r>
              <a:rPr lang="en-US" dirty="0"/>
              <a:t>How to they handle anomalies?</a:t>
            </a:r>
          </a:p>
          <a:p>
            <a:pPr lvl="1"/>
            <a:r>
              <a:rPr lang="en-US" dirty="0"/>
              <a:t>How do they make sure that the data on the report is the same as the data that came out of each process?</a:t>
            </a:r>
          </a:p>
          <a:p>
            <a:r>
              <a:rPr lang="en-US" dirty="0"/>
              <a:t>Data collection (checklist) is required, but may not tell the whole story.</a:t>
            </a:r>
          </a:p>
          <a:p>
            <a:r>
              <a:rPr lang="en-US" dirty="0"/>
              <a:t>Find stuff to take home!</a:t>
            </a:r>
          </a:p>
        </p:txBody>
      </p:sp>
    </p:spTree>
    <p:extLst>
      <p:ext uri="{BB962C8B-B14F-4D97-AF65-F5344CB8AC3E}">
        <p14:creationId xmlns:p14="http://schemas.microsoft.com/office/powerpoint/2010/main" val="462344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2206B-B7F8-4592-A3F7-3E803805A8E4}"/>
              </a:ext>
            </a:extLst>
          </p:cNvPr>
          <p:cNvSpPr>
            <a:spLocks noGrp="1"/>
          </p:cNvSpPr>
          <p:nvPr>
            <p:ph type="title"/>
          </p:nvPr>
        </p:nvSpPr>
        <p:spPr/>
        <p:txBody>
          <a:bodyPr/>
          <a:lstStyle/>
          <a:p>
            <a:r>
              <a:rPr lang="en-US" dirty="0"/>
              <a:t>The implementation of the response to the previous assessment is a total judgement call.</a:t>
            </a:r>
          </a:p>
        </p:txBody>
      </p:sp>
      <p:sp>
        <p:nvSpPr>
          <p:cNvPr id="3" name="Content Placeholder 2">
            <a:extLst>
              <a:ext uri="{FF2B5EF4-FFF2-40B4-BE49-F238E27FC236}">
                <a16:creationId xmlns:a16="http://schemas.microsoft.com/office/drawing/2014/main" id="{1DF2FDA0-9AF2-4AE5-8559-05A6997543F5}"/>
              </a:ext>
            </a:extLst>
          </p:cNvPr>
          <p:cNvSpPr>
            <a:spLocks noGrp="1"/>
          </p:cNvSpPr>
          <p:nvPr>
            <p:ph idx="1"/>
          </p:nvPr>
        </p:nvSpPr>
        <p:spPr/>
        <p:txBody>
          <a:bodyPr/>
          <a:lstStyle/>
          <a:p>
            <a:r>
              <a:rPr lang="en-US" dirty="0"/>
              <a:t>Sometimes concerns are poorly written.</a:t>
            </a:r>
          </a:p>
          <a:p>
            <a:pPr lvl="1"/>
            <a:r>
              <a:rPr lang="en-US" dirty="0"/>
              <a:t>“In response to a concern from 2009, </a:t>
            </a:r>
            <a:r>
              <a:rPr lang="en-US" dirty="0" err="1"/>
              <a:t>TestAmerica</a:t>
            </a:r>
            <a:r>
              <a:rPr lang="en-US" dirty="0"/>
              <a:t> made a business decision that the 30-day frequency for alpha spectroscopy system source counts was adequate and their DOE clients agreed. However, TAR shall continue to evaluate the adequacy of the 30-day frequency and document the conclusions in a detailed report.” (QA 35, 37)</a:t>
            </a:r>
          </a:p>
          <a:p>
            <a:r>
              <a:rPr lang="en-US" dirty="0"/>
              <a:t>Sometimes the lab makes an effort at closing out the concern, but misses the mark.</a:t>
            </a:r>
          </a:p>
          <a:p>
            <a:pPr lvl="1"/>
            <a:r>
              <a:rPr lang="en-US" dirty="0"/>
              <a:t>Do you elevate to a deficiency?</a:t>
            </a:r>
          </a:p>
          <a:p>
            <a:pPr lvl="1"/>
            <a:r>
              <a:rPr lang="en-US" dirty="0"/>
              <a:t>Open a new concern?</a:t>
            </a:r>
          </a:p>
          <a:p>
            <a:pPr lvl="1"/>
            <a:r>
              <a:rPr lang="en-US" dirty="0"/>
              <a:t>How would you handle the one above if it wasn’t addressed?</a:t>
            </a:r>
          </a:p>
          <a:p>
            <a:endParaRPr lang="en-US" dirty="0"/>
          </a:p>
        </p:txBody>
      </p:sp>
    </p:spTree>
    <p:extLst>
      <p:ext uri="{BB962C8B-B14F-4D97-AF65-F5344CB8AC3E}">
        <p14:creationId xmlns:p14="http://schemas.microsoft.com/office/powerpoint/2010/main" val="3862742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1317</TotalTime>
  <Words>1175</Words>
  <Application>Microsoft Office PowerPoint</Application>
  <PresentationFormat>Widescreen</PresentationFormat>
  <Paragraphs>114</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DOELAP from 10,000 Feet</vt:lpstr>
      <vt:lpstr>PowerPoint Presentation</vt:lpstr>
      <vt:lpstr>PowerPoint Presentation</vt:lpstr>
      <vt:lpstr>Each phase of the DOELAP process shows capability and competence.</vt:lpstr>
      <vt:lpstr>The application shows the laboratory’s understanding of their own system.</vt:lpstr>
      <vt:lpstr>DOELAP is quality assurance, but quality control is vital to laboratory competence.</vt:lpstr>
      <vt:lpstr>The performance test shows the lab’s capabilities under the best conditions.</vt:lpstr>
      <vt:lpstr>Each assessment has its own flavor, but would you want that facility doing your work?</vt:lpstr>
      <vt:lpstr>The implementation of the response to the previous assessment is a total judgement call.</vt:lpstr>
      <vt:lpstr>Poorly-written findings affect everyone!</vt:lpstr>
      <vt:lpstr>A finding should capture what you observe and why it matters.</vt:lpstr>
      <vt:lpstr>The corrective action plan does not always address the issues.</vt:lpstr>
      <vt:lpstr>The STM has the unenviable job of putting it all together with a recommendation.</vt:lpstr>
      <vt:lpstr>The Oversight Board does the best job it can from a distance.</vt:lpstr>
      <vt:lpstr>We are all here to make the DA look good.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Gus Potter</dc:creator>
  <cp:lastModifiedBy>Potter, Gus</cp:lastModifiedBy>
  <cp:revision>31</cp:revision>
  <dcterms:created xsi:type="dcterms:W3CDTF">2018-05-16T13:29:09Z</dcterms:created>
  <dcterms:modified xsi:type="dcterms:W3CDTF">2018-06-07T18:08:31Z</dcterms:modified>
</cp:coreProperties>
</file>