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16" r:id="rId1"/>
  </p:sldMasterIdLst>
  <p:notesMasterIdLst>
    <p:notesMasterId r:id="rId21"/>
  </p:notesMasterIdLst>
  <p:handoutMasterIdLst>
    <p:handoutMasterId r:id="rId22"/>
  </p:handoutMasterIdLst>
  <p:sldIdLst>
    <p:sldId id="382" r:id="rId2"/>
    <p:sldId id="406" r:id="rId3"/>
    <p:sldId id="298" r:id="rId4"/>
    <p:sldId id="300" r:id="rId5"/>
    <p:sldId id="306" r:id="rId6"/>
    <p:sldId id="277" r:id="rId7"/>
    <p:sldId id="396" r:id="rId8"/>
    <p:sldId id="398" r:id="rId9"/>
    <p:sldId id="399" r:id="rId10"/>
    <p:sldId id="400" r:id="rId11"/>
    <p:sldId id="424" r:id="rId12"/>
    <p:sldId id="425" r:id="rId13"/>
    <p:sldId id="401" r:id="rId14"/>
    <p:sldId id="402" r:id="rId15"/>
    <p:sldId id="403" r:id="rId16"/>
    <p:sldId id="404" r:id="rId17"/>
    <p:sldId id="405" r:id="rId18"/>
    <p:sldId id="304" r:id="rId19"/>
    <p:sldId id="407" r:id="rId20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A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B301B821-A1FF-4177-AEE7-76D212191A09}" styleName="Medium Style 9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DCAF9ED-07DC-4A11-8D7F-57B35C25682E}" styleName="Medium Style 10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793D81CF-94F2-401A-BA57-92F5A7B2D0C5}" styleName="Medium Style 8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FD0F851-EC5A-4D38-B0AD-8093EC10F338}" styleName="Light Style 6">
    <a:wholeTbl>
      <a:tcTxStyle>
        <a:fontRef idx="minor">
          <a:scrgbClr r="0" g="0" b="0"/>
        </a:fontRef>
        <a:schemeClr val="accent5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1FECB4D8-DB02-4DC6-A0A2-4F2EBAE1DC90}" styleName="Medium Style 1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3B4B98B0-60AC-42C2-AFA5-B58CD77FA1E5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0E3FDE45-AF77-4B5C-9715-49D594BDF05E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90" autoAdjust="0"/>
    <p:restoredTop sz="88016" autoAdjust="0"/>
  </p:normalViewPr>
  <p:slideViewPr>
    <p:cSldViewPr>
      <p:cViewPr varScale="1">
        <p:scale>
          <a:sx n="95" d="100"/>
          <a:sy n="95" d="100"/>
        </p:scale>
        <p:origin x="2076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ohrerse\AppData\Local\Microsoft\Windows\INetCache\Content.Outlook\7DWNZ68Q\Sessions%202024%20%2024%20%2025%20%2026%20%20Assessment%20Findings%20Summary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80" b="1" i="0" u="none" strike="noStrike" kern="1200" baseline="0">
                <a:effectLst/>
                <a:latin typeface="+mn-lt"/>
                <a:ea typeface="+mn-ea"/>
                <a:cs typeface="+mn-cs"/>
              </a:defRPr>
            </a:pPr>
            <a:r>
              <a:rPr lang="en-US" dirty="0"/>
              <a:t>Assessment Findings, 2022-2024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/>
          </c:tx>
          <c:invertIfNegative val="0"/>
          <c:cat>
            <c:strRef>
              <c:f>Sheet1!$D$4:$D$35</c:f>
              <c:strCache>
                <c:ptCount val="32"/>
                <c:pt idx="0">
                  <c:v>3.2(c)</c:v>
                </c:pt>
                <c:pt idx="1">
                  <c:v>4.2(a)</c:v>
                </c:pt>
                <c:pt idx="2">
                  <c:v>4.2(b)</c:v>
                </c:pt>
                <c:pt idx="3">
                  <c:v>4.2(c)</c:v>
                </c:pt>
                <c:pt idx="4">
                  <c:v>4.2(d)</c:v>
                </c:pt>
                <c:pt idx="5">
                  <c:v>4.2(e)</c:v>
                </c:pt>
                <c:pt idx="6">
                  <c:v>4.2(g)</c:v>
                </c:pt>
                <c:pt idx="7">
                  <c:v>4.2(h)</c:v>
                </c:pt>
                <c:pt idx="8">
                  <c:v>4.3(a)</c:v>
                </c:pt>
                <c:pt idx="9">
                  <c:v>4.3(b)</c:v>
                </c:pt>
                <c:pt idx="10">
                  <c:v>4.3(c)</c:v>
                </c:pt>
                <c:pt idx="11">
                  <c:v>4.4(b)</c:v>
                </c:pt>
                <c:pt idx="12">
                  <c:v>4.5(a)</c:v>
                </c:pt>
                <c:pt idx="13">
                  <c:v>4.6(a)</c:v>
                </c:pt>
                <c:pt idx="14">
                  <c:v>4.6(b)</c:v>
                </c:pt>
                <c:pt idx="15">
                  <c:v>4.6(c)</c:v>
                </c:pt>
                <c:pt idx="16">
                  <c:v>4.6(d)</c:v>
                </c:pt>
                <c:pt idx="17">
                  <c:v>4.6(e)</c:v>
                </c:pt>
                <c:pt idx="18">
                  <c:v>4.6(f)</c:v>
                </c:pt>
                <c:pt idx="19">
                  <c:v>4.6(g)</c:v>
                </c:pt>
                <c:pt idx="20">
                  <c:v>4.6(i)</c:v>
                </c:pt>
                <c:pt idx="21">
                  <c:v>4.7(a)</c:v>
                </c:pt>
                <c:pt idx="22">
                  <c:v>4.7(b)</c:v>
                </c:pt>
                <c:pt idx="23">
                  <c:v>4.8(b)</c:v>
                </c:pt>
                <c:pt idx="24">
                  <c:v>4.8(c)</c:v>
                </c:pt>
                <c:pt idx="25">
                  <c:v>4.8(e)</c:v>
                </c:pt>
                <c:pt idx="26">
                  <c:v>4.8(g)</c:v>
                </c:pt>
                <c:pt idx="27">
                  <c:v>4.9(a)</c:v>
                </c:pt>
                <c:pt idx="28">
                  <c:v>4.9(b)</c:v>
                </c:pt>
                <c:pt idx="29">
                  <c:v>App. B Paragraph 2</c:v>
                </c:pt>
                <c:pt idx="30">
                  <c:v>Appendix C</c:v>
                </c:pt>
                <c:pt idx="31">
                  <c:v>DOE-STD-1111-2018 4.4.2</c:v>
                </c:pt>
              </c:strCache>
            </c:strRef>
          </c:cat>
          <c:val>
            <c:numRef>
              <c:f>Sheet1!$E$4:$E$35</c:f>
              <c:numCache>
                <c:formatCode>General</c:formatCode>
                <c:ptCount val="3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  <c:pt idx="7">
                  <c:v>4</c:v>
                </c:pt>
                <c:pt idx="8">
                  <c:v>1</c:v>
                </c:pt>
                <c:pt idx="9">
                  <c:v>1</c:v>
                </c:pt>
                <c:pt idx="10">
                  <c:v>3</c:v>
                </c:pt>
                <c:pt idx="11">
                  <c:v>8</c:v>
                </c:pt>
                <c:pt idx="12">
                  <c:v>2</c:v>
                </c:pt>
                <c:pt idx="13">
                  <c:v>2</c:v>
                </c:pt>
                <c:pt idx="14">
                  <c:v>5</c:v>
                </c:pt>
                <c:pt idx="15">
                  <c:v>2</c:v>
                </c:pt>
                <c:pt idx="16">
                  <c:v>9</c:v>
                </c:pt>
                <c:pt idx="17">
                  <c:v>5</c:v>
                </c:pt>
                <c:pt idx="18">
                  <c:v>4</c:v>
                </c:pt>
                <c:pt idx="19">
                  <c:v>4</c:v>
                </c:pt>
                <c:pt idx="20">
                  <c:v>2</c:v>
                </c:pt>
                <c:pt idx="21">
                  <c:v>4</c:v>
                </c:pt>
                <c:pt idx="22">
                  <c:v>2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2</c:v>
                </c:pt>
                <c:pt idx="28">
                  <c:v>3</c:v>
                </c:pt>
                <c:pt idx="29">
                  <c:v>1</c:v>
                </c:pt>
                <c:pt idx="30">
                  <c:v>6</c:v>
                </c:pt>
                <c:pt idx="3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87-4369-9328-7CB4E2C897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"/>
        <c:axId val="2"/>
      </c:barChart>
      <c:catAx>
        <c:axId val="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80" b="1" i="0" u="none" strike="noStrike" kern="1200" baseline="0">
                    <a:effectLst/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DOE-STD-1112 Citation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cross"/>
        <c:minorTickMark val="cross"/>
        <c:tickLblPos val="nextTo"/>
        <c:txPr>
          <a:bodyPr rot="-60000000" spcFirstLastPara="1" vertOverflow="ellipsis" vert="horz" wrap="square" anchor="ctr" anchorCtr="1"/>
          <a:lstStyle/>
          <a:p>
            <a:pPr>
              <a:defRPr sz="900" kern="1200"/>
            </a:pPr>
            <a:endParaRPr lang="en-US"/>
          </a:p>
        </c:txPr>
        <c:crossAx val="2"/>
        <c:crosses val="autoZero"/>
        <c:auto val="1"/>
        <c:lblAlgn val="ctr"/>
        <c:lblOffset val="100"/>
        <c:noMultiLvlLbl val="1"/>
      </c:catAx>
      <c:valAx>
        <c:axId val="2"/>
        <c:scaling>
          <c:orientation val="minMax"/>
        </c:scaling>
        <c:delete val="0"/>
        <c:axPos val="l"/>
        <c:majorGridlines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80" b="1" i="0" u="none" strike="noStrike" kern="1200" baseline="0">
                    <a:effectLst/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Frequency of Occurrence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cross"/>
        <c:minorTickMark val="cross"/>
        <c:tickLblPos val="nextTo"/>
        <c:txPr>
          <a:bodyPr rot="-60000000" spcFirstLastPara="1" vertOverflow="ellipsis" vert="horz" wrap="square" anchor="ctr" anchorCtr="1"/>
          <a:lstStyle/>
          <a:p>
            <a:pPr>
              <a:defRPr sz="900" kern="1200"/>
            </a:pPr>
            <a:endParaRPr lang="en-US"/>
          </a:p>
        </c:txPr>
        <c:crossAx val="1"/>
        <c:crosses val="autoZero"/>
        <c:crossBetween val="between"/>
        <c:majorUnit val="1"/>
        <c:minorUnit val="0"/>
      </c:valAx>
    </c:plotArea>
    <c:legend>
      <c:legendPos val="r"/>
      <c:legendEntry>
        <c:idx val="0"/>
        <c:delete val="1"/>
      </c:legendEntry>
      <c:overlay val="0"/>
      <c:txPr>
        <a:bodyPr rot="0" spcFirstLastPara="1" vertOverflow="ellipsis" vert="horz" wrap="square" anchor="ctr" anchorCtr="1"/>
        <a:lstStyle/>
        <a:p>
          <a:pPr>
            <a:defRPr/>
          </a:pPr>
          <a:endParaRPr lang="en-US"/>
        </a:p>
      </c:txPr>
    </c:legend>
    <c:plotVisOnly val="1"/>
    <c:dispBlanksAs val="zero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b" anchorCtr="1"/>
          <a:lstStyle/>
          <a:p>
            <a:pPr>
              <a:defRPr sz="1080" b="1" i="0" u="none" strike="noStrike" kern="1200" baseline="0"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Session  2018-B , 2019-A , 2020-A , 2020-B , 2021-A , 2021-B , 2022-A , 2022-B , 2023-A , 2023-B , 2024-A  Assessment Findings</a:t>
            </a:r>
          </a:p>
        </c:rich>
      </c:tx>
      <c:layout>
        <c:manualLayout>
          <c:xMode val="edge"/>
          <c:yMode val="edge"/>
          <c:x val="0.10579919678714859"/>
          <c:y val="2.158828064764841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/>
          </c:tx>
          <c:invertIfNegative val="0"/>
          <c:cat>
            <c:strRef>
              <c:f>'2018-A+2024-A'!$D$3:$D$57</c:f>
              <c:strCache>
                <c:ptCount val="55"/>
                <c:pt idx="0">
                  <c:v>3.2(a)</c:v>
                </c:pt>
                <c:pt idx="1">
                  <c:v>3.2(e)</c:v>
                </c:pt>
                <c:pt idx="2">
                  <c:v>3.2(f)</c:v>
                </c:pt>
                <c:pt idx="3">
                  <c:v>4.1(a)</c:v>
                </c:pt>
                <c:pt idx="4">
                  <c:v>4.1(b)</c:v>
                </c:pt>
                <c:pt idx="5">
                  <c:v>4.2(a)</c:v>
                </c:pt>
                <c:pt idx="6">
                  <c:v>4.2(b)</c:v>
                </c:pt>
                <c:pt idx="7">
                  <c:v>4.2(c)</c:v>
                </c:pt>
                <c:pt idx="8">
                  <c:v>4.2(d)</c:v>
                </c:pt>
                <c:pt idx="9">
                  <c:v>4.2(e)</c:v>
                </c:pt>
                <c:pt idx="10">
                  <c:v>4.2(g)</c:v>
                </c:pt>
                <c:pt idx="11">
                  <c:v>4.2(h)</c:v>
                </c:pt>
                <c:pt idx="12">
                  <c:v>4.2(i)</c:v>
                </c:pt>
                <c:pt idx="13">
                  <c:v>4.2(j)</c:v>
                </c:pt>
                <c:pt idx="14">
                  <c:v>4.2(k)</c:v>
                </c:pt>
                <c:pt idx="15">
                  <c:v>4.3(a)</c:v>
                </c:pt>
                <c:pt idx="16">
                  <c:v>4.3(b)</c:v>
                </c:pt>
                <c:pt idx="17">
                  <c:v>4.3(c)</c:v>
                </c:pt>
                <c:pt idx="18">
                  <c:v>4.3(d)</c:v>
                </c:pt>
                <c:pt idx="19">
                  <c:v>4.4(a)</c:v>
                </c:pt>
                <c:pt idx="20">
                  <c:v>4.4(b)</c:v>
                </c:pt>
                <c:pt idx="21">
                  <c:v>4.4(c)</c:v>
                </c:pt>
                <c:pt idx="22">
                  <c:v>4.4(e)</c:v>
                </c:pt>
                <c:pt idx="23">
                  <c:v>4.5(a)</c:v>
                </c:pt>
                <c:pt idx="24">
                  <c:v>4.5(b)</c:v>
                </c:pt>
                <c:pt idx="25">
                  <c:v>4.5(c)</c:v>
                </c:pt>
                <c:pt idx="26">
                  <c:v>4.6(a)</c:v>
                </c:pt>
                <c:pt idx="27">
                  <c:v>4.6(b)</c:v>
                </c:pt>
                <c:pt idx="28">
                  <c:v>4.6(c)</c:v>
                </c:pt>
                <c:pt idx="29">
                  <c:v>4.6(d)</c:v>
                </c:pt>
                <c:pt idx="30">
                  <c:v>4.6(f)</c:v>
                </c:pt>
                <c:pt idx="31">
                  <c:v>4.7(a)</c:v>
                </c:pt>
                <c:pt idx="32">
                  <c:v>4.7(b)</c:v>
                </c:pt>
                <c:pt idx="33">
                  <c:v>4.7(c)</c:v>
                </c:pt>
                <c:pt idx="34">
                  <c:v>4.7.1(a)</c:v>
                </c:pt>
                <c:pt idx="35">
                  <c:v>4.7.1(b)</c:v>
                </c:pt>
                <c:pt idx="36">
                  <c:v>4.7.1(c)</c:v>
                </c:pt>
                <c:pt idx="37">
                  <c:v>4.7.1(d)</c:v>
                </c:pt>
                <c:pt idx="38">
                  <c:v>4.7.1(e)</c:v>
                </c:pt>
                <c:pt idx="39">
                  <c:v>4.7.1(g)</c:v>
                </c:pt>
                <c:pt idx="40">
                  <c:v>4.7.2(b)</c:v>
                </c:pt>
                <c:pt idx="41">
                  <c:v>4.7.2(c)</c:v>
                </c:pt>
                <c:pt idx="42">
                  <c:v>4.7.2(d)</c:v>
                </c:pt>
                <c:pt idx="43">
                  <c:v>4.7.2(e)</c:v>
                </c:pt>
                <c:pt idx="44">
                  <c:v>4.7.2(f)</c:v>
                </c:pt>
                <c:pt idx="45">
                  <c:v>4.7.2(g)</c:v>
                </c:pt>
                <c:pt idx="46">
                  <c:v>4.7.3</c:v>
                </c:pt>
                <c:pt idx="47">
                  <c:v>4.8(b)</c:v>
                </c:pt>
                <c:pt idx="48">
                  <c:v>4.8(f)</c:v>
                </c:pt>
                <c:pt idx="49">
                  <c:v>4.8(g)</c:v>
                </c:pt>
                <c:pt idx="50">
                  <c:v>4.9</c:v>
                </c:pt>
                <c:pt idx="51">
                  <c:v>App. B Par. 2</c:v>
                </c:pt>
                <c:pt idx="52">
                  <c:v>App. B Par. 5</c:v>
                </c:pt>
                <c:pt idx="53">
                  <c:v>App. B Par. 6</c:v>
                </c:pt>
                <c:pt idx="54">
                  <c:v>App. B Par. 3</c:v>
                </c:pt>
              </c:strCache>
            </c:strRef>
          </c:cat>
          <c:val>
            <c:numRef>
              <c:f>'2018-A+2024-A'!$E$3:$E$57</c:f>
              <c:numCache>
                <c:formatCode>General</c:formatCode>
                <c:ptCount val="55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4</c:v>
                </c:pt>
                <c:pt idx="4">
                  <c:v>1</c:v>
                </c:pt>
                <c:pt idx="5">
                  <c:v>3</c:v>
                </c:pt>
                <c:pt idx="6">
                  <c:v>3</c:v>
                </c:pt>
                <c:pt idx="7">
                  <c:v>5</c:v>
                </c:pt>
                <c:pt idx="8">
                  <c:v>2</c:v>
                </c:pt>
                <c:pt idx="9">
                  <c:v>4</c:v>
                </c:pt>
                <c:pt idx="10">
                  <c:v>12</c:v>
                </c:pt>
                <c:pt idx="11">
                  <c:v>10</c:v>
                </c:pt>
                <c:pt idx="12">
                  <c:v>3</c:v>
                </c:pt>
                <c:pt idx="13">
                  <c:v>5</c:v>
                </c:pt>
                <c:pt idx="14">
                  <c:v>5</c:v>
                </c:pt>
                <c:pt idx="15">
                  <c:v>3</c:v>
                </c:pt>
                <c:pt idx="16">
                  <c:v>7</c:v>
                </c:pt>
                <c:pt idx="17">
                  <c:v>5</c:v>
                </c:pt>
                <c:pt idx="18">
                  <c:v>1</c:v>
                </c:pt>
                <c:pt idx="19">
                  <c:v>1</c:v>
                </c:pt>
                <c:pt idx="20">
                  <c:v>8</c:v>
                </c:pt>
                <c:pt idx="21">
                  <c:v>1</c:v>
                </c:pt>
                <c:pt idx="22">
                  <c:v>2</c:v>
                </c:pt>
                <c:pt idx="23">
                  <c:v>4</c:v>
                </c:pt>
                <c:pt idx="24">
                  <c:v>2</c:v>
                </c:pt>
                <c:pt idx="25">
                  <c:v>4</c:v>
                </c:pt>
                <c:pt idx="26">
                  <c:v>4</c:v>
                </c:pt>
                <c:pt idx="27">
                  <c:v>4</c:v>
                </c:pt>
                <c:pt idx="28">
                  <c:v>4</c:v>
                </c:pt>
                <c:pt idx="29">
                  <c:v>4</c:v>
                </c:pt>
                <c:pt idx="30">
                  <c:v>9</c:v>
                </c:pt>
                <c:pt idx="31">
                  <c:v>2</c:v>
                </c:pt>
                <c:pt idx="32">
                  <c:v>7</c:v>
                </c:pt>
                <c:pt idx="33">
                  <c:v>6</c:v>
                </c:pt>
                <c:pt idx="34">
                  <c:v>1</c:v>
                </c:pt>
                <c:pt idx="35">
                  <c:v>4</c:v>
                </c:pt>
                <c:pt idx="36">
                  <c:v>19</c:v>
                </c:pt>
                <c:pt idx="37">
                  <c:v>7</c:v>
                </c:pt>
                <c:pt idx="38">
                  <c:v>3</c:v>
                </c:pt>
                <c:pt idx="39">
                  <c:v>1</c:v>
                </c:pt>
                <c:pt idx="40">
                  <c:v>3</c:v>
                </c:pt>
                <c:pt idx="41">
                  <c:v>5</c:v>
                </c:pt>
                <c:pt idx="42">
                  <c:v>7</c:v>
                </c:pt>
                <c:pt idx="43">
                  <c:v>16</c:v>
                </c:pt>
                <c:pt idx="44">
                  <c:v>6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5</c:v>
                </c:pt>
                <c:pt idx="51">
                  <c:v>2</c:v>
                </c:pt>
                <c:pt idx="52">
                  <c:v>5</c:v>
                </c:pt>
                <c:pt idx="53">
                  <c:v>3</c:v>
                </c:pt>
                <c:pt idx="5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7C-4B0E-9A9D-795B32BBEE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"/>
        <c:axId val="2"/>
      </c:barChart>
      <c:catAx>
        <c:axId val="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80" b="1" i="0" u="none" strike="noStrike" kern="1200" baseline="0">
                    <a:effectLst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>
                    <a:latin typeface="Calibri" panose="020F0502020204030204" pitchFamily="34" charset="0"/>
                    <a:cs typeface="Calibri" panose="020F0502020204030204" pitchFamily="34" charset="0"/>
                  </a:rPr>
                  <a:t>DOE-STD-1095 Reference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ln/>
        </c:spPr>
        <c:txPr>
          <a:bodyPr rot="-60000000" spcFirstLastPara="1" vertOverflow="ellipsis" vert="horz" wrap="square" anchor="ctr" anchorCtr="1"/>
          <a:lstStyle/>
          <a:p>
            <a:pPr>
              <a:defRPr sz="900" kern="1200">
                <a:ln>
                  <a:noFill/>
                </a:ln>
                <a:solidFill>
                  <a:schemeClr val="tx1"/>
                </a:solidFill>
              </a:defRPr>
            </a:pPr>
            <a:endParaRPr lang="en-US"/>
          </a:p>
        </c:txPr>
        <c:crossAx val="2"/>
        <c:crosses val="autoZero"/>
        <c:auto val="1"/>
        <c:lblAlgn val="ctr"/>
        <c:lblOffset val="100"/>
        <c:noMultiLvlLbl val="1"/>
      </c:catAx>
      <c:valAx>
        <c:axId val="2"/>
        <c:scaling>
          <c:orientation val="minMax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80" b="1" i="0" u="none" strike="noStrike" kern="1200" baseline="0">
                    <a:effectLst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>
                    <a:latin typeface="Calibri" panose="020F0502020204030204" pitchFamily="34" charset="0"/>
                    <a:cs typeface="Calibri" panose="020F0502020204030204" pitchFamily="34" charset="0"/>
                  </a:rPr>
                  <a:t>Frequency of Occurrence</a:t>
                </a:r>
              </a:p>
            </c:rich>
          </c:tx>
          <c:layout>
            <c:manualLayout>
              <c:xMode val="edge"/>
              <c:yMode val="edge"/>
              <c:x val="9.0009000900090012E-3"/>
              <c:y val="0.294028989948181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cross"/>
        <c:minorTickMark val="cross"/>
        <c:tickLblPos val="nextTo"/>
        <c:txPr>
          <a:bodyPr rot="-60000000" spcFirstLastPara="1" vertOverflow="ellipsis" vert="horz" wrap="square" anchor="ctr" anchorCtr="1"/>
          <a:lstStyle/>
          <a:p>
            <a:pPr>
              <a:defRPr sz="900" kern="1200"/>
            </a:pPr>
            <a:endParaRPr lang="en-US"/>
          </a:p>
        </c:txPr>
        <c:crossAx val="1"/>
        <c:crosses val="autoZero"/>
        <c:crossBetween val="between"/>
        <c:majorUnit val="1"/>
        <c:minorUnit val="0"/>
      </c:valAx>
      <c:spPr>
        <a:noFill/>
        <a:ln w="25400">
          <a:noFill/>
        </a:ln>
      </c:spPr>
    </c:plotArea>
    <c:legend>
      <c:legendPos val="r"/>
      <c:legendEntry>
        <c:idx val="0"/>
        <c:delete val="1"/>
      </c:legendEntry>
      <c:overlay val="0"/>
      <c:txPr>
        <a:bodyPr rot="0" spcFirstLastPara="1" vertOverflow="ellipsis" vert="horz" wrap="square" anchor="ctr" anchorCtr="1"/>
        <a:lstStyle/>
        <a:p>
          <a:pPr>
            <a:defRPr/>
          </a:pPr>
          <a:endParaRPr lang="en-US"/>
        </a:p>
      </c:txPr>
    </c:legend>
    <c:plotVisOnly val="1"/>
    <c:dispBlanksAs val="zero"/>
    <c:showDLblsOverMax val="1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fld id="{40B9F46D-993E-4AB4-961F-5FB998255A53}" type="datetimeFigureOut">
              <a:rPr lang="en-US" altLang="en-US"/>
              <a:pPr/>
              <a:t>11/13/2024</a:t>
            </a:fld>
            <a:endParaRPr lang="en-US" alt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fld id="{14AE1CEA-95BC-4C60-B756-09EEF301E3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0956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fld id="{4938E4E3-B9E3-49E6-BF8F-2B7DD4D17BBA}" type="datetimeFigureOut">
              <a:rPr lang="en-US" altLang="en-US"/>
              <a:pPr/>
              <a:t>11/13/2024</a:t>
            </a:fld>
            <a:endParaRPr lang="en-US" alt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anchor="ctr"/>
          <a:lstStyle/>
          <a:p>
            <a:pPr lvl="0"/>
            <a:endParaRPr lang="en-US" noProof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fld id="{816FCA2C-98DE-4E78-AF05-70DBEE9759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00546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70050-70A8-474C-BA9D-7822324D55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977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24000"/>
            <a:ext cx="8458201" cy="3954872"/>
          </a:xfrm>
          <a:prstGeom prst="rect">
            <a:avLst/>
          </a:prstGeom>
        </p:spPr>
      </p:pic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5562600" y="5867400"/>
            <a:ext cx="2667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339" y="5703888"/>
            <a:ext cx="646176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FB4D4D-AE5A-4C23-ACA4-B8D7EF78F644}" type="datetime1">
              <a:rPr lang="en-US" altLang="en-US" smtClean="0"/>
              <a:t>11/13/2024</a:t>
            </a:fld>
            <a:endParaRPr lang="en-US" altLang="en-US" sz="1000">
              <a:solidFill>
                <a:srgbClr val="A0A0A0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30DFE-F823-49E2-B07C-3FB7AFFE4DD2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8" name="Picture 2" descr="New_DOE_Logo_Color_800x200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4300"/>
            <a:ext cx="3361019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6831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5495278"/>
            <a:ext cx="5483352" cy="594626"/>
          </a:xfrm>
        </p:spPr>
        <p:txBody>
          <a:bodyPr anchor="b"/>
          <a:lstStyle>
            <a:lvl1pPr algn="l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0800" y="6096000"/>
            <a:ext cx="5483352" cy="612648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741806-C69F-48A9-98FD-086DA86D672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7E157C5-ADD0-4ED2-BE9D-0C1B504EAEDF}" type="datetime1">
              <a:rPr lang="en-US" altLang="en-US" smtClean="0"/>
              <a:t>11/13/2024</a:t>
            </a:fld>
            <a:endParaRPr lang="en-US" altLang="en-US" sz="1000">
              <a:solidFill>
                <a:srgbClr val="A0A0A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400800"/>
            <a:ext cx="2814296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862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40BAF1-4807-4423-9944-9E1A0B21CB3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5B92B39-63BE-4347-9315-5581B97721B1}" type="datetime1">
              <a:rPr lang="en-US" altLang="en-US" smtClean="0"/>
              <a:t>11/13/2024</a:t>
            </a:fld>
            <a:endParaRPr lang="en-US" altLang="en-US" sz="1000">
              <a:solidFill>
                <a:srgbClr val="A0A0A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400800"/>
            <a:ext cx="2814296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5181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 marL="342900" indent="-228600"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666132-093B-436D-8125-FD72F3B51D2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B3AAE80-A327-4200-A67E-AAEC25E81633}" type="datetime1">
              <a:rPr lang="en-US" altLang="en-US" smtClean="0"/>
              <a:t>11/13/2024</a:t>
            </a:fld>
            <a:endParaRPr lang="en-US" altLang="en-US" sz="1000">
              <a:solidFill>
                <a:srgbClr val="A0A0A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400800"/>
            <a:ext cx="2814296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0333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New_DOE_Logo_Color_800x200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34937"/>
            <a:ext cx="186372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2247900" y="112713"/>
            <a:ext cx="2019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1400" dirty="0">
                <a:solidFill>
                  <a:schemeClr val="tx2"/>
                </a:solidFill>
              </a:rPr>
              <a:t>Office of </a:t>
            </a:r>
          </a:p>
          <a:p>
            <a:pPr eaLnBrk="1" hangingPunct="1">
              <a:defRPr/>
            </a:pPr>
            <a:r>
              <a:rPr lang="en-US" altLang="en-US" sz="1400" dirty="0">
                <a:solidFill>
                  <a:schemeClr val="tx2"/>
                </a:solidFill>
              </a:rPr>
              <a:t>Nuclear Energy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47900" y="146050"/>
            <a:ext cx="0" cy="457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04800" y="2133600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14325" y="3962400"/>
            <a:ext cx="6400800" cy="110452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Content Placeholder 16"/>
          <p:cNvSpPr>
            <a:spLocks noGrp="1"/>
          </p:cNvSpPr>
          <p:nvPr>
            <p:ph sz="quarter" idx="10"/>
          </p:nvPr>
        </p:nvSpPr>
        <p:spPr>
          <a:xfrm>
            <a:off x="304800" y="5410200"/>
            <a:ext cx="5797550" cy="647700"/>
          </a:xfrm>
          <a:prstGeom prst="rect">
            <a:avLst/>
          </a:prstGeom>
        </p:spPr>
        <p:txBody>
          <a:bodyPr/>
          <a:lstStyle>
            <a:lvl1pPr algn="l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9391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620000" cy="1143000"/>
          </a:xfrm>
        </p:spPr>
        <p:txBody>
          <a:bodyPr/>
          <a:lstStyle>
            <a:lvl1pPr algn="ctr">
              <a:defRPr sz="3600" b="1" i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228600">
              <a:buFont typeface="Wingdings" panose="05000000000000000000" pitchFamily="2" charset="2"/>
              <a:buChar char="§"/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4400" y="5648325"/>
            <a:ext cx="533400" cy="396875"/>
          </a:xfrm>
          <a:ln/>
        </p:spPr>
        <p:txBody>
          <a:bodyPr anchor="ctr" anchorCtr="1"/>
          <a:lstStyle>
            <a:lvl1pPr>
              <a:defRPr/>
            </a:lvl1pPr>
          </a:lstStyle>
          <a:p>
            <a:fld id="{67C7B901-DD5A-4D63-983D-2E3EEDC6FDFD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708BA39-88DE-4ACF-B429-E139082B7733}" type="datetime1">
              <a:rPr lang="en-US" altLang="en-US" smtClean="0"/>
              <a:t>11/13/2024</a:t>
            </a:fld>
            <a:endParaRPr lang="en-US" altLang="en-US" sz="1000">
              <a:solidFill>
                <a:srgbClr val="A0A0A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400800"/>
            <a:ext cx="2814296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3299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655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8961DD-2D4A-4FC4-A1D3-FC65AD164CE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3E469B9-8DB9-4592-8994-E53B8C667F22}" type="datetime1">
              <a:rPr lang="en-US" altLang="en-US" smtClean="0"/>
              <a:t>11/13/2024</a:t>
            </a:fld>
            <a:endParaRPr lang="en-US" altLang="en-US" sz="1000">
              <a:solidFill>
                <a:srgbClr val="A0A0A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477000"/>
            <a:ext cx="22987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842963" cy="84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3715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DE31D1-5C7C-4B48-BF31-7FEBA3D6253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08670C1-24F1-4548-A7C0-E8D967906F50}" type="datetime1">
              <a:rPr lang="en-US" altLang="en-US" smtClean="0"/>
              <a:t>11/13/2024</a:t>
            </a:fld>
            <a:endParaRPr lang="en-US" altLang="en-US" sz="1000">
              <a:solidFill>
                <a:srgbClr val="A0A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926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 marL="342900" indent="-228600">
              <a:buFont typeface="Wingdings" panose="05000000000000000000" pitchFamily="2" charset="2"/>
              <a:buChar char="§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 marL="342900" indent="-228600">
              <a:buFont typeface="Wingdings" panose="05000000000000000000" pitchFamily="2" charset="2"/>
              <a:buChar char="§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2B5F49-63B5-4AEA-AE3E-E525191AD67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D06709A-F153-4981-8649-041E08B8F10D}" type="datetime1">
              <a:rPr lang="en-US" altLang="en-US" smtClean="0"/>
              <a:t>11/13/2024</a:t>
            </a:fld>
            <a:endParaRPr lang="en-US" altLang="en-US" sz="1000">
              <a:solidFill>
                <a:srgbClr val="A0A0A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400800"/>
            <a:ext cx="2814296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4295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362F38-8291-4427-85DA-B99EBB5E5C1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338DD7F-692A-4796-943E-B8C0202C9572}" type="datetime1">
              <a:rPr lang="en-US" altLang="en-US" smtClean="0"/>
              <a:t>11/13/2024</a:t>
            </a:fld>
            <a:endParaRPr lang="en-US" altLang="en-US" sz="1000">
              <a:solidFill>
                <a:srgbClr val="A0A0A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400800"/>
            <a:ext cx="2814296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933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35BF9D-0AF7-4AE3-9C4C-F6BACA5E54E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F9CFBBD-EC7C-4772-8737-A5B8B455E8E7}" type="datetime1">
              <a:rPr lang="en-US" altLang="en-US" smtClean="0"/>
              <a:t>11/13/2024</a:t>
            </a:fld>
            <a:endParaRPr lang="en-US" altLang="en-US" sz="1000">
              <a:solidFill>
                <a:srgbClr val="A0A0A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400800"/>
            <a:ext cx="2814296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7971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505CC7-1A24-4BE9-A86D-E38B92725DD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CD80AC54-4085-4C9C-A55E-CE06A788DDA8}" type="datetime1">
              <a:rPr lang="en-US" altLang="en-US" smtClean="0"/>
              <a:t>11/13/2024</a:t>
            </a:fld>
            <a:endParaRPr lang="en-US" altLang="en-US" sz="1000">
              <a:solidFill>
                <a:srgbClr val="A0A0A0"/>
              </a:solidFill>
            </a:endParaRPr>
          </a:p>
        </p:txBody>
      </p:sp>
      <p:pic>
        <p:nvPicPr>
          <p:cNvPr id="5" name="Picture 2" descr="New_DOE_Logo_Color_800x20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6050"/>
            <a:ext cx="186372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2247900" y="112713"/>
            <a:ext cx="2019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1400" dirty="0">
                <a:solidFill>
                  <a:schemeClr val="tx2"/>
                </a:solidFill>
              </a:rPr>
              <a:t>Office of </a:t>
            </a:r>
          </a:p>
          <a:p>
            <a:pPr eaLnBrk="1" hangingPunct="1">
              <a:defRPr/>
            </a:pPr>
            <a:r>
              <a:rPr lang="en-US" altLang="en-US" sz="1400" dirty="0">
                <a:solidFill>
                  <a:schemeClr val="tx2"/>
                </a:solidFill>
              </a:rPr>
              <a:t>Nuclear Energy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47900" y="146050"/>
            <a:ext cx="0" cy="457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111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799" y="5495544"/>
            <a:ext cx="5486401" cy="59436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0800" y="6096000"/>
            <a:ext cx="5486400" cy="609600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>
            <a:lvl1pPr marL="342900" indent="-228600"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D2972C-15ED-4BB8-989B-C473E4EAF14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E5AB150B-793A-4D30-BA6D-1DB025AC06AB}" type="datetime1">
              <a:rPr lang="en-US" altLang="en-US" smtClean="0"/>
              <a:t>11/13/2024</a:t>
            </a:fld>
            <a:endParaRPr lang="en-US" altLang="en-US" sz="1000">
              <a:solidFill>
                <a:srgbClr val="A0A0A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400800"/>
            <a:ext cx="2814296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8619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</a:defRPr>
            </a:lvl1pPr>
          </a:lstStyle>
          <a:p>
            <a:fld id="{9598396C-2290-445E-8AAF-3BAEEB7FB31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2"/>
                </a:solidFill>
              </a:defRPr>
            </a:lvl1pPr>
          </a:lstStyle>
          <a:p>
            <a:fld id="{778DCD90-AE0C-4077-9D78-208AC5E08468}" type="datetime1">
              <a:rPr lang="en-US" altLang="en-US" smtClean="0"/>
              <a:t>11/13/2024</a:t>
            </a:fld>
            <a:endParaRPr lang="en-US" altLang="en-US" sz="1000">
              <a:solidFill>
                <a:srgbClr val="A0A0A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8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DEAE00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B77BB4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E0773C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bohrerse@id.doe.gov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bohrerse@id.doe.gov" TargetMode="External"/><Relationship Id="rId2" Type="http://schemas.openxmlformats.org/officeDocument/2006/relationships/hyperlink" Target="https://resl.id.energy.gov/doelap/doelap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mailto:backstlg@id.doe.gov" TargetMode="External"/><Relationship Id="rId4" Type="http://schemas.openxmlformats.org/officeDocument/2006/relationships/hyperlink" Target="mailto:steidlsd@id.doe.g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fr.gov/current/title-10/part-835/subpart-C" TargetMode="External"/><Relationship Id="rId2" Type="http://schemas.openxmlformats.org/officeDocument/2006/relationships/hyperlink" Target="https://www.ecfr.gov/current/title-10/section-835.402#p-835.402(c)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resl.id.energy.gov/doelap/doelap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DOELAP Webinar for Federal Oversight Personnel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324" y="3962400"/>
            <a:ext cx="7077075" cy="1104528"/>
          </a:xfrm>
        </p:spPr>
        <p:txBody>
          <a:bodyPr/>
          <a:lstStyle/>
          <a:p>
            <a:r>
              <a:rPr lang="en-US" dirty="0"/>
              <a:t>November 13, 2024</a:t>
            </a:r>
          </a:p>
          <a:p>
            <a:r>
              <a:rPr lang="en-US" dirty="0"/>
              <a:t>Teams</a:t>
            </a:r>
          </a:p>
        </p:txBody>
      </p:sp>
    </p:spTree>
    <p:extLst>
      <p:ext uri="{BB962C8B-B14F-4D97-AF65-F5344CB8AC3E}">
        <p14:creationId xmlns:p14="http://schemas.microsoft.com/office/powerpoint/2010/main" val="722412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28410-7F37-A956-DA32-E4E9AC645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-114300"/>
            <a:ext cx="7620000" cy="1143000"/>
          </a:xfrm>
        </p:spPr>
        <p:txBody>
          <a:bodyPr/>
          <a:lstStyle/>
          <a:p>
            <a:r>
              <a:rPr lang="en-US" dirty="0"/>
              <a:t>Findings (DOE-STD-1111-20XX)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C499D-11DA-A9B0-8967-184050508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880382"/>
            <a:ext cx="7848600" cy="5164818"/>
          </a:xfrm>
        </p:spPr>
        <p:txBody>
          <a:bodyPr/>
          <a:lstStyle/>
          <a:p>
            <a:r>
              <a:rPr lang="en-US" dirty="0"/>
              <a:t>Observation – suggested improvement </a:t>
            </a:r>
            <a:r>
              <a:rPr lang="en-US" strike="sngStrike" dirty="0"/>
              <a:t>or noteworthy practice</a:t>
            </a:r>
            <a:r>
              <a:rPr lang="en-US" dirty="0"/>
              <a:t>, no response required</a:t>
            </a:r>
          </a:p>
          <a:p>
            <a:r>
              <a:rPr lang="en-US" dirty="0"/>
              <a:t>Concern – marginal compliance, but doesn’t have “significant, immediate, and continuing adverse impact” on quality</a:t>
            </a:r>
          </a:p>
          <a:p>
            <a:pPr lvl="1"/>
            <a:r>
              <a:rPr lang="en-US" dirty="0"/>
              <a:t>Develop and submit CAP to STM through Field Office within 45 days</a:t>
            </a:r>
          </a:p>
          <a:p>
            <a:pPr lvl="1"/>
            <a:r>
              <a:rPr lang="en-US" dirty="0"/>
              <a:t>Complete CAP within one year</a:t>
            </a:r>
          </a:p>
          <a:p>
            <a:pPr lvl="1"/>
            <a:r>
              <a:rPr lang="en-US" dirty="0"/>
              <a:t>Evaluate effectiveness</a:t>
            </a:r>
          </a:p>
          <a:p>
            <a:r>
              <a:rPr lang="en-US" dirty="0"/>
              <a:t>Deficiency – “significant, immediate, and continuing adverse impact” on quality. Results in suspension of application</a:t>
            </a:r>
          </a:p>
          <a:p>
            <a:pPr lvl="1"/>
            <a:r>
              <a:rPr lang="en-US" dirty="0"/>
              <a:t>Develop and submit CAP to STM through Field Office within 45 days</a:t>
            </a:r>
          </a:p>
          <a:p>
            <a:pPr lvl="1"/>
            <a:r>
              <a:rPr lang="en-US" dirty="0"/>
              <a:t>Complete CAs within 60 days of assessment close-out and submit evidence to STM (through Field Office)</a:t>
            </a:r>
          </a:p>
          <a:p>
            <a:pPr lvl="1"/>
            <a:r>
              <a:rPr lang="en-US" dirty="0"/>
              <a:t>Evaluate effectiveness</a:t>
            </a:r>
          </a:p>
          <a:p>
            <a:pPr lvl="1"/>
            <a:r>
              <a:rPr lang="en-US" dirty="0"/>
              <a:t>Removed requirement for automatic elevation of repeated concern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84CD12-515F-4340-F3B2-3C16704A95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7B901-DD5A-4D63-983D-2E3EEDC6FDFD}" type="slidenum">
              <a:rPr lang="en-US" altLang="en-US" smtClean="0"/>
              <a:pPr/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75605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75D29-3F8D-7CA8-C70B-0BC1390C9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Radiobioassay Findings Distribution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A2677E-E56E-65B9-7541-E91E3D5893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7B901-DD5A-4D63-983D-2E3EEDC6FDFD}" type="slidenum">
              <a:rPr lang="en-US" altLang="en-US" smtClean="0"/>
              <a:pPr/>
              <a:t>11</a:t>
            </a:fld>
            <a:endParaRPr lang="en-US" altLang="en-US" dirty="0"/>
          </a:p>
        </p:txBody>
      </p:sp>
      <p:graphicFrame>
        <p:nvGraphicFramePr>
          <p:cNvPr id="5" name="barChart">
            <a:extLst>
              <a:ext uri="{FF2B5EF4-FFF2-40B4-BE49-F238E27FC236}">
                <a16:creationId xmlns:a16="http://schemas.microsoft.com/office/drawing/2014/main" id="{E4369375-9CB9-CF45-BF2A-CDBF696DB0D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620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79477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95279-5189-FEE6-C70E-BD9276977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Personnel Dosimetry Findings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41412B-DE93-1E97-CDB7-6F0CA0B39A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7B901-DD5A-4D63-983D-2E3EEDC6FDFD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p:graphicFrame>
        <p:nvGraphicFramePr>
          <p:cNvPr id="5" name="barChart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4754494"/>
              </p:ext>
            </p:extLst>
          </p:nvPr>
        </p:nvGraphicFramePr>
        <p:xfrm>
          <a:off x="75363" y="1353159"/>
          <a:ext cx="8554538" cy="4630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49161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A5CAA-EF80-EA7C-2790-04945A03A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Corrective Action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B537FC-AF98-4F39-B0D7-10A52EE25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Submitted by site to STM (through Field Office)</a:t>
            </a:r>
          </a:p>
          <a:p>
            <a:pPr lvl="1"/>
            <a:r>
              <a:rPr lang="en-US" dirty="0"/>
              <a:t>Short turn around, adequate root cause analysis?</a:t>
            </a:r>
          </a:p>
          <a:p>
            <a:r>
              <a:rPr lang="en-US" dirty="0"/>
              <a:t>STM reviews, sends to assessors for review</a:t>
            </a:r>
          </a:p>
          <a:p>
            <a:r>
              <a:rPr lang="en-US" dirty="0"/>
              <a:t>STM sends comments (if any) to site for CA revision</a:t>
            </a:r>
          </a:p>
          <a:p>
            <a:r>
              <a:rPr lang="en-US" dirty="0"/>
              <a:t>Final CAP sent to STM with FO approval</a:t>
            </a:r>
          </a:p>
          <a:p>
            <a:r>
              <a:rPr lang="en-US" dirty="0"/>
              <a:t>Must include estimated completion dates. Standard allows up to 1 year for completion. Should be realistic and risk-and evidence-based. Sites generally don’t need to take the full year.</a:t>
            </a:r>
          </a:p>
          <a:p>
            <a:r>
              <a:rPr lang="en-US" dirty="0"/>
              <a:t>OSB review may recommend accreditation with contingencies on CAP completion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3AF30-B533-5E36-78D9-6DA3D67A99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7B901-DD5A-4D63-983D-2E3EEDC6FDFD}" type="slidenum">
              <a:rPr lang="en-US" altLang="en-US" smtClean="0"/>
              <a:pPr/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80672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F22F8-20AF-F9A9-534D-BB2F7A7F2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Oversight Board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1C77A-97DF-4D64-148B-2A32E0BC81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OSB made up of technical experts from various DOE sites</a:t>
            </a:r>
          </a:p>
          <a:p>
            <a:r>
              <a:rPr lang="en-US" dirty="0"/>
              <a:t>Role is to review recommendations made by the STM and advise the DOELAP Administrator regarding approval or denial of accreditation</a:t>
            </a:r>
          </a:p>
          <a:p>
            <a:r>
              <a:rPr lang="en-US" dirty="0"/>
              <a:t>Generally meets once per year</a:t>
            </a:r>
          </a:p>
          <a:p>
            <a:pPr lvl="1"/>
            <a:r>
              <a:rPr lang="en-US" dirty="0"/>
              <a:t>Review accreditation packets</a:t>
            </a:r>
          </a:p>
          <a:p>
            <a:pPr lvl="1"/>
            <a:r>
              <a:rPr lang="en-US" dirty="0"/>
              <a:t>Make recommendations</a:t>
            </a:r>
          </a:p>
          <a:p>
            <a:pPr lvl="1"/>
            <a:r>
              <a:rPr lang="en-US" dirty="0"/>
              <a:t>Not binding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B45FD-80C3-B231-1A51-CF1C7D7766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7B901-DD5A-4D63-983D-2E3EEDC6FDFD}" type="slidenum">
              <a:rPr lang="en-US" altLang="en-US" smtClean="0"/>
              <a:pPr/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20732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17361-D4B4-94FC-A2AB-67627725A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Accreditation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C3540-60BB-97BA-0513-215396868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733800" cy="4590288"/>
          </a:xfrm>
        </p:spPr>
        <p:txBody>
          <a:bodyPr/>
          <a:lstStyle/>
          <a:p>
            <a:r>
              <a:rPr lang="en-US" sz="2200" dirty="0">
                <a:latin typeface="Calibri" panose="020F0502020204030204" pitchFamily="34" charset="0"/>
              </a:rPr>
              <a:t>Memo from DOELAP Administrator to Field Office</a:t>
            </a:r>
          </a:p>
          <a:p>
            <a:r>
              <a:rPr lang="en-US" sz="2200">
                <a:latin typeface="Calibri" panose="020F0502020204030204" pitchFamily="34" charset="0"/>
              </a:rPr>
              <a:t>DOE site </a:t>
            </a:r>
            <a:r>
              <a:rPr lang="en-US" sz="2200" dirty="0">
                <a:latin typeface="Calibri" panose="020F0502020204030204" pitchFamily="34" charset="0"/>
              </a:rPr>
              <a:t>holds the accreditation</a:t>
            </a:r>
          </a:p>
          <a:p>
            <a:r>
              <a:rPr lang="en-US" sz="2200" dirty="0">
                <a:latin typeface="Calibri" panose="020F0502020204030204" pitchFamily="34" charset="0"/>
              </a:rPr>
              <a:t>Vendors are not DOELAP accredited or certified</a:t>
            </a:r>
          </a:p>
          <a:p>
            <a:r>
              <a:rPr lang="en-US" sz="2200" dirty="0">
                <a:latin typeface="Calibri" panose="020F0502020204030204" pitchFamily="34" charset="0"/>
              </a:rPr>
              <a:t>Accreditation period is 3 years</a:t>
            </a:r>
          </a:p>
          <a:p>
            <a:r>
              <a:rPr lang="en-US" sz="2200" dirty="0">
                <a:latin typeface="Calibri" panose="020F0502020204030204" pitchFamily="34" charset="0"/>
              </a:rPr>
              <a:t>Mid-cycle monitoring visits are possible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2D3F58-AD3C-ED92-8158-83B8CED12B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7B901-DD5A-4D63-983D-2E3EEDC6FDFD}" type="slidenum">
              <a:rPr lang="en-US" altLang="en-US" smtClean="0"/>
              <a:pPr/>
              <a:t>15</a:t>
            </a:fld>
            <a:endParaRPr lang="en-US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5B4DC5-F2A4-F46B-A154-7030AC5A3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1219200"/>
            <a:ext cx="4191000" cy="568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568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E9086-BDB0-9D42-2789-EF7206A0E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Modifications to Accredited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EA754-6BCF-9A2D-8C4D-AB4352296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Technical Equivalency</a:t>
            </a:r>
          </a:p>
          <a:p>
            <a:pPr lvl="1"/>
            <a:r>
              <a:rPr lang="en-US" sz="1800" dirty="0"/>
              <a:t>Substantive changes to elements of accredited program</a:t>
            </a:r>
            <a:endParaRPr lang="en-US" sz="1800" b="0" i="0" u="none" strike="noStrike" baseline="0" dirty="0">
              <a:solidFill>
                <a:srgbClr val="000000"/>
              </a:solidFill>
              <a:latin typeface="Symbol" panose="05050102010706020507" pitchFamily="18" charset="2"/>
            </a:endParaRPr>
          </a:p>
          <a:p>
            <a:pPr lvl="1"/>
            <a:r>
              <a:rPr lang="en-US" sz="1800" u="sng" dirty="0"/>
              <a:t>Not</a:t>
            </a:r>
            <a:r>
              <a:rPr lang="en-US" sz="1800" dirty="0"/>
              <a:t> like-for-like replacement</a:t>
            </a:r>
          </a:p>
          <a:p>
            <a:pPr lvl="1"/>
            <a:r>
              <a:rPr lang="en-US" sz="1800" dirty="0"/>
              <a:t>TE request generally done by site in consultation with STM</a:t>
            </a:r>
          </a:p>
          <a:p>
            <a:pPr lvl="1"/>
            <a:r>
              <a:rPr lang="en-US" sz="1800" dirty="0"/>
              <a:t>Formal TE request comes through Field Office, and memo granting TE goes to Field Office</a:t>
            </a:r>
          </a:p>
          <a:p>
            <a:r>
              <a:rPr lang="en-US" dirty="0"/>
              <a:t>Amendment </a:t>
            </a:r>
          </a:p>
          <a:p>
            <a:pPr lvl="1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change to the scope of an accredited program shall be authorized by an amendment to the Conditions of Accreditation </a:t>
            </a:r>
          </a:p>
          <a:p>
            <a:pPr lvl="1"/>
            <a:r>
              <a:rPr lang="en-US" sz="1800" dirty="0"/>
              <a:t>Formal amendment request comes through Field Office, and memo with updated Conditions of Accreditation goes to Field Office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9B3EDC-7154-FC2F-94F1-D423B9A524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7B901-DD5A-4D63-983D-2E3EEDC6FDFD}" type="slidenum">
              <a:rPr lang="en-US" altLang="en-US" smtClean="0"/>
              <a:pPr/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500170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E949C-26A1-3468-B3D2-D32FD9568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Oversight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8958B-3713-FB99-6BBE-6989F7FFD3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Management assessments</a:t>
            </a:r>
          </a:p>
          <a:p>
            <a:r>
              <a:rPr lang="en-US" dirty="0"/>
              <a:t>Blind audit program</a:t>
            </a:r>
          </a:p>
          <a:p>
            <a:r>
              <a:rPr lang="en-US" dirty="0"/>
              <a:t>Mid-cycle internal self-assessment to DOELAP checklist</a:t>
            </a:r>
          </a:p>
          <a:p>
            <a:r>
              <a:rPr lang="en-US" dirty="0"/>
              <a:t>Continuity of accreditation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Please notify us if you leave a position as Field Office POC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31865D-05F4-4B0F-9394-628C36C0C8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7B901-DD5A-4D63-983D-2E3EEDC6FDFD}" type="slidenum">
              <a:rPr lang="en-US" altLang="en-US" smtClean="0"/>
              <a:pPr/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44629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69179-9943-F77D-988D-B33FCE54D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Assessor Opportunity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B8685-30F2-6C4F-299C-9BB8CEFD86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Assessor: individual recognized by DOELAP as a technical expert who has been trained and qualified to perform assessments in support of DOELAP accreditation process. </a:t>
            </a:r>
          </a:p>
          <a:p>
            <a:r>
              <a:rPr lang="en-US" dirty="0"/>
              <a:t>Send recommendation along with resume to Steve Bohrer, </a:t>
            </a:r>
            <a:r>
              <a:rPr lang="en-US" dirty="0">
                <a:hlinkClick r:id="rId2"/>
              </a:rPr>
              <a:t>bohrerse@id.doe.gov</a:t>
            </a:r>
            <a:r>
              <a:rPr lang="en-US" dirty="0"/>
              <a:t>. </a:t>
            </a:r>
          </a:p>
          <a:p>
            <a:r>
              <a:rPr lang="en-US" dirty="0"/>
              <a:t>Planned personnel Dosimetry Assessor Training at INL in September 2026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874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73DCA-8A77-ADB7-FD7F-DEEE852E9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7620000" cy="1143000"/>
          </a:xfrm>
        </p:spPr>
        <p:txBody>
          <a:bodyPr/>
          <a:lstStyle/>
          <a:p>
            <a:r>
              <a:rPr lang="en-US" dirty="0"/>
              <a:t>Contacts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ABDD7-89FF-3363-7E87-884AC05FD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7620000" cy="4800600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https://resl.id.energy.gov/doelap/doelap.html</a:t>
            </a:r>
            <a:endParaRPr lang="en-US" dirty="0"/>
          </a:p>
          <a:p>
            <a:r>
              <a:rPr lang="en-US" dirty="0"/>
              <a:t>One-stop-shop for DOE Standards, assessment checklists, webinar presentations, etc. </a:t>
            </a:r>
          </a:p>
          <a:p>
            <a:r>
              <a:rPr lang="en-US" dirty="0"/>
              <a:t>Steve Bohrer, STM-DOELAP</a:t>
            </a:r>
          </a:p>
          <a:p>
            <a:pPr lvl="1"/>
            <a:r>
              <a:rPr lang="en-US" dirty="0">
                <a:hlinkClick r:id="rId3"/>
              </a:rPr>
              <a:t>bohrerse@id.doe.gov</a:t>
            </a:r>
            <a:endParaRPr lang="en-US" dirty="0"/>
          </a:p>
          <a:p>
            <a:r>
              <a:rPr lang="en-US" dirty="0"/>
              <a:t>Shane Steidley, STM-Chemistry</a:t>
            </a:r>
          </a:p>
          <a:p>
            <a:pPr lvl="1"/>
            <a:r>
              <a:rPr lang="en-US" dirty="0">
                <a:hlinkClick r:id="rId4"/>
              </a:rPr>
              <a:t>steidlsd@id.doe.gov</a:t>
            </a:r>
            <a:endParaRPr lang="en-US" dirty="0"/>
          </a:p>
          <a:p>
            <a:r>
              <a:rPr lang="en-US" dirty="0"/>
              <a:t>Guy Backstrom, RESL Director</a:t>
            </a:r>
          </a:p>
          <a:p>
            <a:pPr lvl="1"/>
            <a:r>
              <a:rPr lang="en-US" dirty="0">
                <a:hlinkClick r:id="rId5"/>
              </a:rPr>
              <a:t>backstlg@id.doe.gov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11430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2EF07C-B798-F21F-F55C-AD98FD0321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7B901-DD5A-4D63-983D-2E3EEDC6FDFD}" type="slidenum">
              <a:rPr lang="en-US" altLang="en-US" smtClean="0"/>
              <a:pPr/>
              <a:t>19</a:t>
            </a:fld>
            <a:endParaRPr lang="en-US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C0A613-D76A-2075-6661-C58F5BE8090E}"/>
              </a:ext>
            </a:extLst>
          </p:cNvPr>
          <p:cNvSpPr txBox="1"/>
          <p:nvPr/>
        </p:nvSpPr>
        <p:spPr>
          <a:xfrm>
            <a:off x="2438400" y="5431263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Questions?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0BB24818-8C5C-D913-F80C-060BAA70E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1000"/>
            <a:ext cx="2857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kumimoji="0" lang="en-US" altLang="en-US" sz="7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    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Montserrat" panose="00000500000000000000" pitchFamily="2" charset="0"/>
                <a:cs typeface="Open Sans" panose="020B0606030504020204" pitchFamily="34" charset="0"/>
              </a:rPr>
              <a:t>powered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099EC7-907A-6F4F-0AA1-7F99741DEB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494" y="2028091"/>
            <a:ext cx="3224212" cy="322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62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ED82F-C77C-42CA-3B68-A7B2B9FFE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 Laboratory Accreditation Program</a:t>
            </a:r>
            <a:br>
              <a:rPr lang="en-US" dirty="0"/>
            </a:br>
            <a:r>
              <a:rPr lang="en-US" sz="2400" dirty="0"/>
              <a:t>For Radiobioassay and Personnel Dosimetry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7CFB7-21CB-AB61-DBD3-573E97F8C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7848600" cy="4800600"/>
          </a:xfrm>
        </p:spPr>
        <p:txBody>
          <a:bodyPr>
            <a:normAutofit/>
          </a:bodyPr>
          <a:lstStyle/>
          <a:p>
            <a:r>
              <a:rPr lang="en-US" dirty="0"/>
              <a:t>Required by 10 CFR 835.402, </a:t>
            </a:r>
            <a:r>
              <a:rPr lang="en-US" i="1" dirty="0"/>
              <a:t>Occupational Radiation Protection</a:t>
            </a:r>
          </a:p>
          <a:p>
            <a:r>
              <a:rPr lang="en-US" sz="1300" dirty="0"/>
              <a:t>(c-1) Radiological workers who, under typical conditions, are likely to receive a committed effective dose of 0.1 rem (0.001 </a:t>
            </a:r>
            <a:r>
              <a:rPr lang="en-US" sz="1300" dirty="0" err="1"/>
              <a:t>Sv</a:t>
            </a:r>
            <a:r>
              <a:rPr lang="en-US" sz="1300" dirty="0"/>
              <a:t>) or more from all occupational radionuclide intakes in a year;</a:t>
            </a:r>
          </a:p>
          <a:p>
            <a:r>
              <a:rPr lang="en-US" sz="1300" dirty="0">
                <a:effectLst/>
              </a:rPr>
              <a:t>(d) Internal dose monitoring programs implemented to demonstrate compliance with </a:t>
            </a:r>
            <a:r>
              <a:rPr lang="en-US" sz="1300" dirty="0">
                <a:effectLst/>
                <a:hlinkClick r:id="rId2"/>
              </a:rPr>
              <a:t>§ 835.402(c)</a:t>
            </a:r>
            <a:r>
              <a:rPr lang="en-US" sz="1300" dirty="0">
                <a:effectLst/>
              </a:rPr>
              <a:t> shall be adequate to demonstrate compliance with the dose limits established in </a:t>
            </a:r>
            <a:r>
              <a:rPr lang="en-US" sz="1300" dirty="0">
                <a:effectLst/>
                <a:hlinkClick r:id="rId3"/>
              </a:rPr>
              <a:t>subpart C of this part</a:t>
            </a:r>
            <a:r>
              <a:rPr lang="en-US" sz="1300" dirty="0">
                <a:effectLst/>
              </a:rPr>
              <a:t> and shall be:</a:t>
            </a:r>
          </a:p>
          <a:p>
            <a:pPr lvl="1"/>
            <a:r>
              <a:rPr lang="en-US" sz="1300" dirty="0">
                <a:effectLst/>
              </a:rPr>
              <a:t>(1) Accredited, or excepted from accreditation, in accordance with the DOE Laboratory Accreditation Program for Radiobioassay; or,</a:t>
            </a:r>
          </a:p>
          <a:p>
            <a:pPr lvl="1"/>
            <a:r>
              <a:rPr lang="en-US" sz="1300" dirty="0">
                <a:effectLst/>
              </a:rPr>
              <a:t>(2) Determined by the Secretarial Officer responsible for environment, safety and health matters to have performance substantially equivalent to that of programs accredited under the DOE Laboratory Accreditation Program for Radiobioassay</a:t>
            </a:r>
            <a:endParaRPr lang="en-US" i="1" dirty="0"/>
          </a:p>
          <a:p>
            <a:pPr lvl="1"/>
            <a:r>
              <a:rPr lang="en-US" dirty="0"/>
              <a:t>DOE Federal and Contractor Workforce – 132,392*</a:t>
            </a:r>
          </a:p>
          <a:p>
            <a:pPr lvl="1"/>
            <a:r>
              <a:rPr lang="en-US" dirty="0"/>
              <a:t>Number of Individuals Monitored – 72,830 (55%)*</a:t>
            </a:r>
          </a:p>
          <a:p>
            <a:pPr lvl="1"/>
            <a:r>
              <a:rPr lang="en-US" dirty="0"/>
              <a:t>Number with Measurable Dose - 14,912 (20% of monitored)*</a:t>
            </a:r>
          </a:p>
          <a:p>
            <a:pPr lvl="2"/>
            <a:r>
              <a:rPr lang="en-US" dirty="0"/>
              <a:t>Average measurable dose ~50 mrem</a:t>
            </a:r>
          </a:p>
          <a:p>
            <a:pPr marL="11430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47F14F-30A4-F601-CF07-1AEA65D5BB00}"/>
              </a:ext>
            </a:extLst>
          </p:cNvPr>
          <p:cNvSpPr txBox="1"/>
          <p:nvPr/>
        </p:nvSpPr>
        <p:spPr>
          <a:xfrm>
            <a:off x="5257800" y="5791200"/>
            <a:ext cx="33024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*CY2017-2021 Average. DOE Occupational Radiation Exposure Report for CY 2021 </a:t>
            </a:r>
          </a:p>
        </p:txBody>
      </p:sp>
    </p:spTree>
    <p:extLst>
      <p:ext uri="{BB962C8B-B14F-4D97-AF65-F5344CB8AC3E}">
        <p14:creationId xmlns:p14="http://schemas.microsoft.com/office/powerpoint/2010/main" val="2457853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49089-1F28-7B7E-82A4-B56DAD093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Personnel Dosimetry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86E91-FFB3-9F54-A1AA-97383F27A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6469"/>
            <a:ext cx="5615002" cy="3263504"/>
          </a:xfrm>
        </p:spPr>
        <p:txBody>
          <a:bodyPr/>
          <a:lstStyle/>
          <a:p>
            <a:r>
              <a:rPr lang="en-US" dirty="0"/>
              <a:t>Assessment of exposure to radiation outside the body. </a:t>
            </a:r>
          </a:p>
          <a:p>
            <a:r>
              <a:rPr lang="en-US" dirty="0"/>
              <a:t>Accomplished by wearing a dosimeter for radiological work</a:t>
            </a:r>
          </a:p>
          <a:p>
            <a:pPr lvl="1"/>
            <a:r>
              <a:rPr lang="en-US" dirty="0"/>
              <a:t>Whole body</a:t>
            </a:r>
          </a:p>
          <a:p>
            <a:pPr lvl="1"/>
            <a:r>
              <a:rPr lang="en-US" dirty="0"/>
              <a:t>Extremity</a:t>
            </a:r>
          </a:p>
          <a:p>
            <a:r>
              <a:rPr lang="en-US" dirty="0"/>
              <a:t>Currently 24 DOELAP accredited programs</a:t>
            </a:r>
          </a:p>
          <a:p>
            <a:r>
              <a:rPr lang="en-US" dirty="0"/>
              <a:t>Supported by 35 volunteer assessors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026" name="Picture 2" descr="Poster Issued by the Department of Energy (ca. 1980)">
            <a:extLst>
              <a:ext uri="{FF2B5EF4-FFF2-40B4-BE49-F238E27FC236}">
                <a16:creationId xmlns:a16="http://schemas.microsoft.com/office/drawing/2014/main" id="{DA7FBBA0-FE07-1381-A383-5BDC61E04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652" y="1131094"/>
            <a:ext cx="2697440" cy="44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077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AB70D-3B4B-B514-6072-2CEEB0BA4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Radiobioassay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B8A62-F9C0-790E-F467-83DF1186D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71600"/>
            <a:ext cx="7924800" cy="4800600"/>
          </a:xfrm>
        </p:spPr>
        <p:txBody>
          <a:bodyPr>
            <a:normAutofit/>
          </a:bodyPr>
          <a:lstStyle/>
          <a:p>
            <a:r>
              <a:rPr lang="en-US" dirty="0"/>
              <a:t>Assessment of dose from radionuclides incorporated inside the body. </a:t>
            </a:r>
          </a:p>
          <a:p>
            <a:r>
              <a:rPr lang="en-US" dirty="0"/>
              <a:t>Indirect radiobioassay (in vitro)</a:t>
            </a:r>
          </a:p>
          <a:p>
            <a:pPr lvl="1"/>
            <a:r>
              <a:rPr lang="en-US" dirty="0"/>
              <a:t>Estimate of radioactive material in excreta or in other biological material removed from the body. </a:t>
            </a:r>
          </a:p>
          <a:p>
            <a:r>
              <a:rPr lang="en-US" dirty="0"/>
              <a:t>Direct </a:t>
            </a:r>
            <a:r>
              <a:rPr lang="en-US" dirty="0" err="1"/>
              <a:t>radiobioassay</a:t>
            </a:r>
            <a:r>
              <a:rPr lang="en-US" dirty="0"/>
              <a:t> (in vivo)</a:t>
            </a:r>
          </a:p>
          <a:p>
            <a:pPr lvl="1"/>
            <a:r>
              <a:rPr lang="en-US" dirty="0"/>
              <a:t>Measurement of radioactive material in the body utilizing instrumentation that detects radiation emitted</a:t>
            </a:r>
          </a:p>
          <a:p>
            <a:r>
              <a:rPr lang="en-US" dirty="0"/>
              <a:t>Currently 18 DOELAP accredited programs</a:t>
            </a:r>
          </a:p>
          <a:p>
            <a:r>
              <a:rPr lang="en-US" dirty="0"/>
              <a:t>Supported by 36 volunteer assessors</a:t>
            </a:r>
          </a:p>
          <a:p>
            <a:r>
              <a:rPr lang="en-US" dirty="0"/>
              <a:t>DOELAP covers the measurement process. Use of those measurements and biokinetic models to determine and assign dose (internal dosimetry) is not part of DOELAP (DOE-STD-1121)</a:t>
            </a:r>
          </a:p>
        </p:txBody>
      </p:sp>
    </p:spTree>
    <p:extLst>
      <p:ext uri="{BB962C8B-B14F-4D97-AF65-F5344CB8AC3E}">
        <p14:creationId xmlns:p14="http://schemas.microsoft.com/office/powerpoint/2010/main" val="2532555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AB70D-3B4B-B514-6072-2CEEB0BA4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94849"/>
            <a:ext cx="7620000" cy="1143000"/>
          </a:xfrm>
        </p:spPr>
        <p:txBody>
          <a:bodyPr/>
          <a:lstStyle/>
          <a:p>
            <a:r>
              <a:rPr lang="en-US" dirty="0"/>
              <a:t>DOELAP Team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17AD4D4-5AC3-27D3-4E59-1EAF66601934}"/>
              </a:ext>
            </a:extLst>
          </p:cNvPr>
          <p:cNvGrpSpPr/>
          <p:nvPr/>
        </p:nvGrpSpPr>
        <p:grpSpPr>
          <a:xfrm>
            <a:off x="115315" y="1041070"/>
            <a:ext cx="8838804" cy="4912682"/>
            <a:chOff x="42045" y="-64999"/>
            <a:chExt cx="12013020" cy="6691801"/>
          </a:xfrm>
        </p:grpSpPr>
        <p:pic>
          <p:nvPicPr>
            <p:cNvPr id="7" name="Picture 6" descr="A person in a suit and tie&#10;&#10;Description automatically generated with low confidence">
              <a:extLst>
                <a:ext uri="{FF2B5EF4-FFF2-40B4-BE49-F238E27FC236}">
                  <a16:creationId xmlns:a16="http://schemas.microsoft.com/office/drawing/2014/main" id="{46545CBF-7764-711F-9F25-BDC186BE98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64" b="-1"/>
            <a:stretch/>
          </p:blipFill>
          <p:spPr>
            <a:xfrm>
              <a:off x="184559" y="3417868"/>
              <a:ext cx="2255462" cy="3155238"/>
            </a:xfrm>
            <a:prstGeom prst="rect">
              <a:avLst/>
            </a:prstGeom>
          </p:spPr>
        </p:pic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E773C0C0-090E-8AAE-1163-839D26BA2C5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8" r="-1" b="-1"/>
            <a:stretch/>
          </p:blipFill>
          <p:spPr bwMode="auto">
            <a:xfrm>
              <a:off x="2575696" y="3456792"/>
              <a:ext cx="2255462" cy="3155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 descr="A person wearing glasses and a suit&#10;&#10;Description automatically generated with medium confidence">
              <a:extLst>
                <a:ext uri="{FF2B5EF4-FFF2-40B4-BE49-F238E27FC236}">
                  <a16:creationId xmlns:a16="http://schemas.microsoft.com/office/drawing/2014/main" id="{8FA05362-4020-547E-B91A-6AECB36076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88" b="-1"/>
            <a:stretch/>
          </p:blipFill>
          <p:spPr>
            <a:xfrm>
              <a:off x="4966833" y="3456793"/>
              <a:ext cx="2255462" cy="3155238"/>
            </a:xfrm>
            <a:prstGeom prst="rect">
              <a:avLst/>
            </a:prstGeom>
          </p:spPr>
        </p:pic>
        <p:pic>
          <p:nvPicPr>
            <p:cNvPr id="10" name="Picture 9" descr="A person sitting in a chair&#10;&#10;Description automatically generated with medium confidence">
              <a:extLst>
                <a:ext uri="{FF2B5EF4-FFF2-40B4-BE49-F238E27FC236}">
                  <a16:creationId xmlns:a16="http://schemas.microsoft.com/office/drawing/2014/main" id="{11CCA30D-B84B-88D9-43CD-F91BEE1CD2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" b="12916"/>
            <a:stretch/>
          </p:blipFill>
          <p:spPr>
            <a:xfrm>
              <a:off x="7357971" y="3471563"/>
              <a:ext cx="2255462" cy="3155238"/>
            </a:xfrm>
            <a:prstGeom prst="rect">
              <a:avLst/>
            </a:prstGeom>
          </p:spPr>
        </p:pic>
        <p:pic>
          <p:nvPicPr>
            <p:cNvPr id="11" name="Picture 2" descr="Laird Bean">
              <a:extLst>
                <a:ext uri="{FF2B5EF4-FFF2-40B4-BE49-F238E27FC236}">
                  <a16:creationId xmlns:a16="http://schemas.microsoft.com/office/drawing/2014/main" id="{74783007-988B-0232-F498-93BAD6D36D6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57" r="33388" b="1"/>
            <a:stretch/>
          </p:blipFill>
          <p:spPr bwMode="auto">
            <a:xfrm>
              <a:off x="9749108" y="3471564"/>
              <a:ext cx="2255462" cy="3155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015813B-D0E3-776B-C618-E8A541558ED5}"/>
                </a:ext>
              </a:extLst>
            </p:cNvPr>
            <p:cNvSpPr txBox="1"/>
            <p:nvPr/>
          </p:nvSpPr>
          <p:spPr>
            <a:xfrm>
              <a:off x="42045" y="-64999"/>
              <a:ext cx="2540487" cy="2389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David Pugh, DOELAP Administrator</a:t>
              </a:r>
            </a:p>
            <a:p>
              <a:pPr algn="ctr"/>
              <a:r>
                <a:rPr lang="en-US" dirty="0"/>
                <a:t>Office of Worker Safety and Health Policy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60291EA-D4BF-74C3-A70E-5C607EE8D2B2}"/>
                </a:ext>
              </a:extLst>
            </p:cNvPr>
            <p:cNvSpPr txBox="1"/>
            <p:nvPr/>
          </p:nvSpPr>
          <p:spPr>
            <a:xfrm>
              <a:off x="4716298" y="-50029"/>
              <a:ext cx="2540487" cy="2012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George Chiu, Health Physicist</a:t>
              </a:r>
            </a:p>
            <a:p>
              <a:pPr algn="ctr"/>
              <a:r>
                <a:rPr lang="en-US" dirty="0"/>
                <a:t>Office of Worker Safety and Health Policy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6D16CBF-EF53-D66E-58F2-5857A400C821}"/>
                </a:ext>
              </a:extLst>
            </p:cNvPr>
            <p:cNvSpPr txBox="1"/>
            <p:nvPr/>
          </p:nvSpPr>
          <p:spPr>
            <a:xfrm>
              <a:off x="7038309" y="-44158"/>
              <a:ext cx="2540487" cy="3521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Steve </a:t>
              </a:r>
              <a:r>
                <a:rPr lang="en-US" dirty="0" err="1"/>
                <a:t>Bohrer</a:t>
              </a:r>
              <a:r>
                <a:rPr lang="en-US" dirty="0"/>
                <a:t>, Senior Technical Manager</a:t>
              </a:r>
            </a:p>
            <a:p>
              <a:pPr algn="ctr"/>
              <a:r>
                <a:rPr lang="en-US" dirty="0"/>
                <a:t>DOE Radiological and Environmental Sciences Laboratory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31D95ED-922D-C118-F5DA-BF46DF17A21B}"/>
                </a:ext>
              </a:extLst>
            </p:cNvPr>
            <p:cNvSpPr txBox="1"/>
            <p:nvPr/>
          </p:nvSpPr>
          <p:spPr>
            <a:xfrm>
              <a:off x="9514578" y="-50029"/>
              <a:ext cx="2540487" cy="3521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Laird Bean, Assessment Coordinator </a:t>
              </a:r>
            </a:p>
            <a:p>
              <a:pPr algn="ctr"/>
              <a:r>
                <a:rPr lang="en-US" dirty="0"/>
                <a:t>DOE Radiological and Environmental Sciences Laboratory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045886C-FC09-C268-9C09-BED3321D79BD}"/>
                </a:ext>
              </a:extLst>
            </p:cNvPr>
            <p:cNvSpPr txBox="1"/>
            <p:nvPr/>
          </p:nvSpPr>
          <p:spPr>
            <a:xfrm>
              <a:off x="2465183" y="-64999"/>
              <a:ext cx="2540487" cy="3144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Guy Backstrom, Director</a:t>
              </a:r>
            </a:p>
            <a:p>
              <a:pPr algn="ctr"/>
              <a:r>
                <a:rPr lang="en-US" dirty="0"/>
                <a:t>DOE Radiological and Environmental Sciences Laboratory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7060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18653"/>
            <a:ext cx="7620000" cy="1143000"/>
          </a:xfrm>
        </p:spPr>
        <p:txBody>
          <a:bodyPr/>
          <a:lstStyle/>
          <a:p>
            <a:r>
              <a:rPr lang="en-US" dirty="0"/>
              <a:t>DOELAP Process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748" y="2178543"/>
            <a:ext cx="2851052" cy="29433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76062" y="856543"/>
            <a:ext cx="3997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  <a:latin typeface="Berlin Sans FB" panose="020E0602020502020306" pitchFamily="34" charset="0"/>
              </a:rPr>
              <a:t>Application</a:t>
            </a:r>
          </a:p>
          <a:p>
            <a:pPr marL="214313" indent="-214313">
              <a:buFontTx/>
              <a:buChar char="-"/>
            </a:pPr>
            <a:r>
              <a:rPr lang="en-US" dirty="0">
                <a:solidFill>
                  <a:srgbClr val="00B0F0"/>
                </a:solidFill>
                <a:latin typeface="Berlin Sans FB" panose="020E0602020502020306" pitchFamily="34" charset="0"/>
              </a:rPr>
              <a:t>Categories based on site requirements</a:t>
            </a:r>
          </a:p>
          <a:p>
            <a:pPr marL="214313" indent="-214313">
              <a:buFontTx/>
              <a:buChar char="-"/>
            </a:pPr>
            <a:r>
              <a:rPr lang="en-US" dirty="0">
                <a:solidFill>
                  <a:srgbClr val="00B0F0"/>
                </a:solidFill>
                <a:latin typeface="Berlin Sans FB" panose="020E0602020502020306" pitchFamily="34" charset="0"/>
              </a:rPr>
              <a:t>Quality Assurance Program</a:t>
            </a:r>
          </a:p>
          <a:p>
            <a:pPr marL="214313" indent="-214313">
              <a:buFontTx/>
              <a:buChar char="-"/>
            </a:pPr>
            <a:r>
              <a:rPr lang="en-US" dirty="0">
                <a:solidFill>
                  <a:srgbClr val="00B0F0"/>
                </a:solidFill>
                <a:latin typeface="Berlin Sans FB" panose="020E0602020502020306" pitchFamily="34" charset="0"/>
              </a:rPr>
              <a:t>Field Office Review</a:t>
            </a:r>
          </a:p>
          <a:p>
            <a:pPr marL="214313" indent="-214313">
              <a:buFontTx/>
              <a:buChar char="-"/>
            </a:pPr>
            <a:endParaRPr lang="en-US" dirty="0">
              <a:solidFill>
                <a:srgbClr val="00B0F0"/>
              </a:solidFill>
              <a:latin typeface="Berlin Sans FB" panose="020E0602020502020306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88478" y="2040773"/>
            <a:ext cx="33648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  <a:latin typeface="Berlin Sans FB" panose="020E0602020502020306" pitchFamily="34" charset="0"/>
              </a:rPr>
              <a:t>Performance Testing</a:t>
            </a:r>
          </a:p>
          <a:p>
            <a:pPr marL="257175" indent="-257175">
              <a:buFontTx/>
              <a:buChar char="-"/>
            </a:pPr>
            <a:r>
              <a:rPr lang="en-US" dirty="0">
                <a:solidFill>
                  <a:srgbClr val="00B0F0"/>
                </a:solidFill>
                <a:latin typeface="Berlin Sans FB" panose="020E0602020502020306" pitchFamily="34" charset="0"/>
              </a:rPr>
              <a:t>ANSI N13.11, </a:t>
            </a:r>
            <a:r>
              <a:rPr lang="en-US" i="1" dirty="0">
                <a:solidFill>
                  <a:srgbClr val="00B0F0"/>
                </a:solidFill>
                <a:latin typeface="Berlin Sans FB" panose="020E0602020502020306" pitchFamily="34" charset="0"/>
              </a:rPr>
              <a:t>Personnel Dosimetry Performance Criteria and Testing</a:t>
            </a:r>
          </a:p>
          <a:p>
            <a:pPr marL="257175" indent="-257175">
              <a:buFontTx/>
              <a:buChar char="-"/>
            </a:pPr>
            <a:r>
              <a:rPr lang="en-US" dirty="0">
                <a:solidFill>
                  <a:srgbClr val="00B0F0"/>
                </a:solidFill>
                <a:latin typeface="Berlin Sans FB" panose="020E0602020502020306" pitchFamily="34" charset="0"/>
              </a:rPr>
              <a:t>ANSI N13.32, </a:t>
            </a:r>
            <a:r>
              <a:rPr lang="en-US" i="1" dirty="0">
                <a:solidFill>
                  <a:srgbClr val="00B0F0"/>
                </a:solidFill>
                <a:latin typeface="Berlin Sans FB" panose="020E0602020502020306" pitchFamily="34" charset="0"/>
              </a:rPr>
              <a:t>Performance Testing for Extremity Dosimeters</a:t>
            </a:r>
          </a:p>
          <a:p>
            <a:pPr marL="257175" indent="-257175">
              <a:buFontTx/>
              <a:buChar char="-"/>
            </a:pPr>
            <a:r>
              <a:rPr lang="en-US" dirty="0">
                <a:solidFill>
                  <a:srgbClr val="00B0F0"/>
                </a:solidFill>
                <a:latin typeface="Berlin Sans FB" panose="020E0602020502020306" pitchFamily="34" charset="0"/>
              </a:rPr>
              <a:t>ANSI N13.30, </a:t>
            </a:r>
            <a:r>
              <a:rPr lang="en-US" i="1" dirty="0">
                <a:solidFill>
                  <a:srgbClr val="00B0F0"/>
                </a:solidFill>
                <a:latin typeface="Berlin Sans FB" panose="020E0602020502020306" pitchFamily="34" charset="0"/>
              </a:rPr>
              <a:t>Performance Criteria for Radiobioassay</a:t>
            </a:r>
          </a:p>
          <a:p>
            <a:endParaRPr lang="en-US" dirty="0">
              <a:solidFill>
                <a:srgbClr val="00B0F0"/>
              </a:solidFill>
              <a:latin typeface="Berlin Sans FB" panose="020E0602020502020306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53579" y="5103674"/>
            <a:ext cx="28625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  <a:latin typeface="Berlin Sans FB" panose="020E0602020502020306" pitchFamily="34" charset="0"/>
              </a:rPr>
              <a:t>On-Site Assessment</a:t>
            </a:r>
          </a:p>
          <a:p>
            <a:pPr marL="214313" indent="-214313">
              <a:buFontTx/>
              <a:buChar char="-"/>
            </a:pPr>
            <a:r>
              <a:rPr lang="en-US" dirty="0">
                <a:solidFill>
                  <a:srgbClr val="00B0F0"/>
                </a:solidFill>
                <a:latin typeface="Berlin Sans FB" panose="020E0602020502020306" pitchFamily="34" charset="0"/>
              </a:rPr>
              <a:t>Direct observation and evaluation </a:t>
            </a:r>
          </a:p>
          <a:p>
            <a:pPr marL="214313" indent="-214313">
              <a:buFontTx/>
              <a:buChar char="-"/>
            </a:pPr>
            <a:r>
              <a:rPr lang="en-US" dirty="0">
                <a:solidFill>
                  <a:srgbClr val="00B0F0"/>
                </a:solidFill>
                <a:latin typeface="Berlin Sans FB" panose="020E0602020502020306" pitchFamily="34" charset="0"/>
              </a:rPr>
              <a:t>Conducted by technical experts </a:t>
            </a:r>
          </a:p>
          <a:p>
            <a:pPr marL="214313" indent="-214313">
              <a:buFontTx/>
              <a:buChar char="-"/>
            </a:pPr>
            <a:endParaRPr lang="en-US" dirty="0">
              <a:solidFill>
                <a:srgbClr val="00B0F0"/>
              </a:solidFill>
              <a:latin typeface="Berlin Sans FB" panose="020E0602020502020306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9484" y="5103674"/>
            <a:ext cx="32752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  <a:latin typeface="Berlin Sans FB" panose="020E0602020502020306" pitchFamily="34" charset="0"/>
              </a:rPr>
              <a:t>Oversight Board Review</a:t>
            </a:r>
          </a:p>
          <a:p>
            <a:pPr marL="257175" indent="-257175">
              <a:buFontTx/>
              <a:buChar char="-"/>
            </a:pPr>
            <a:r>
              <a:rPr lang="en-US" dirty="0">
                <a:solidFill>
                  <a:srgbClr val="00B0F0"/>
                </a:solidFill>
                <a:latin typeface="Berlin Sans FB" panose="020E0602020502020306" pitchFamily="34" charset="0"/>
              </a:rPr>
              <a:t>Complete Package</a:t>
            </a:r>
          </a:p>
          <a:p>
            <a:pPr marL="257175" indent="-257175">
              <a:buFontTx/>
              <a:buChar char="-"/>
            </a:pPr>
            <a:r>
              <a:rPr lang="en-US" dirty="0">
                <a:solidFill>
                  <a:srgbClr val="00B0F0"/>
                </a:solidFill>
                <a:latin typeface="Berlin Sans FB" panose="020E0602020502020306" pitchFamily="34" charset="0"/>
              </a:rPr>
              <a:t>Recommendations to Administrator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0297" y="2869326"/>
            <a:ext cx="28852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  <a:latin typeface="Berlin Sans FB" panose="020E0602020502020306" pitchFamily="34" charset="0"/>
              </a:rPr>
              <a:t>Accreditation</a:t>
            </a:r>
          </a:p>
          <a:p>
            <a:pPr marL="257175" indent="-257175">
              <a:buFontTx/>
              <a:buChar char="-"/>
            </a:pPr>
            <a:r>
              <a:rPr lang="en-US" dirty="0">
                <a:solidFill>
                  <a:srgbClr val="00B0F0"/>
                </a:solidFill>
                <a:latin typeface="Berlin Sans FB" panose="020E0602020502020306" pitchFamily="34" charset="0"/>
              </a:rPr>
              <a:t>Period of 3 years</a:t>
            </a:r>
          </a:p>
          <a:p>
            <a:pPr marL="257175" indent="-257175">
              <a:buFontTx/>
              <a:buChar char="-"/>
            </a:pPr>
            <a:r>
              <a:rPr lang="en-US" dirty="0">
                <a:solidFill>
                  <a:srgbClr val="00B0F0"/>
                </a:solidFill>
                <a:latin typeface="Berlin Sans FB" panose="020E0602020502020306" pitchFamily="34" charset="0"/>
              </a:rPr>
              <a:t>Notify DOELAP of changes</a:t>
            </a:r>
          </a:p>
          <a:p>
            <a:pPr marL="257175" indent="-257175">
              <a:buFontTx/>
              <a:buChar char="-"/>
            </a:pPr>
            <a:r>
              <a:rPr lang="en-US" dirty="0">
                <a:solidFill>
                  <a:srgbClr val="00B0F0"/>
                </a:solidFill>
                <a:latin typeface="Berlin Sans FB" panose="020E0602020502020306" pitchFamily="34" charset="0"/>
              </a:rPr>
              <a:t>Memo goes to Field Office</a:t>
            </a:r>
          </a:p>
          <a:p>
            <a:endParaRPr lang="en-US" dirty="0">
              <a:solidFill>
                <a:srgbClr val="00B0F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537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823A6-33EC-FBC2-A371-FE484A430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5EC72-B5AF-733B-DC35-7DE2FA8DD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Correct contact info</a:t>
            </a:r>
          </a:p>
          <a:p>
            <a:r>
              <a:rPr lang="en-US" dirty="0"/>
              <a:t>Categories meet site requirements</a:t>
            </a:r>
          </a:p>
          <a:p>
            <a:r>
              <a:rPr lang="en-US" dirty="0"/>
              <a:t>Information is complete</a:t>
            </a:r>
          </a:p>
          <a:p>
            <a:r>
              <a:rPr lang="en-US" dirty="0"/>
              <a:t>Vendors/service providers</a:t>
            </a:r>
          </a:p>
          <a:p>
            <a:pPr lvl="1"/>
            <a:r>
              <a:rPr lang="en-US" dirty="0"/>
              <a:t>Vendors apply separately for themselves</a:t>
            </a:r>
          </a:p>
          <a:p>
            <a:pPr lvl="1"/>
            <a:r>
              <a:rPr lang="en-US" dirty="0"/>
              <a:t>Sites include vendor information</a:t>
            </a:r>
          </a:p>
          <a:p>
            <a:pPr lvl="1"/>
            <a:r>
              <a:rPr lang="en-US" dirty="0"/>
              <a:t>11/18 radiobioassay programs use General Engineering Laboratories (GEL)</a:t>
            </a:r>
          </a:p>
          <a:p>
            <a:pPr lvl="1"/>
            <a:r>
              <a:rPr lang="en-US" dirty="0"/>
              <a:t>13/24 personnel dosimetry programs use Landauer</a:t>
            </a:r>
          </a:p>
          <a:p>
            <a:pPr lvl="1"/>
            <a:r>
              <a:rPr lang="en-US" dirty="0"/>
              <a:t>Sites must show ability to understand how vendors are performing work, receive and interpret data, test vendor performance, etc.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4DAB2A-0C1B-8C54-E9B7-649B07BE67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7B901-DD5A-4D63-983D-2E3EEDC6FDFD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97477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47E6D-B11D-E121-841F-26481F87A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AF69D-A01A-581F-76FF-A085A1E89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Results are reported/evaluated for all required categories</a:t>
            </a:r>
          </a:p>
          <a:p>
            <a:r>
              <a:rPr lang="en-US" dirty="0"/>
              <a:t>When failures occur, an acceptable CA is developed and followed through</a:t>
            </a:r>
          </a:p>
          <a:p>
            <a:r>
              <a:rPr lang="en-US" dirty="0"/>
              <a:t>Retesting</a:t>
            </a:r>
          </a:p>
          <a:p>
            <a:pPr lvl="1"/>
            <a:r>
              <a:rPr lang="en-US" dirty="0"/>
              <a:t>personnel dosimetry automatically enrolls the program in the next test cycle (6-month cycle)</a:t>
            </a:r>
          </a:p>
          <a:p>
            <a:pPr lvl="1"/>
            <a:r>
              <a:rPr lang="en-US" dirty="0"/>
              <a:t>Radiobioassay provides retesting samples out of the normal schedule (12-month cycle)</a:t>
            </a:r>
          </a:p>
          <a:p>
            <a:pPr lvl="1"/>
            <a:r>
              <a:rPr lang="en-US" dirty="0"/>
              <a:t>DOE-STD-1111-20XX allows for max of two retests</a:t>
            </a:r>
          </a:p>
          <a:p>
            <a:pPr lvl="1"/>
            <a:r>
              <a:rPr lang="en-US" dirty="0"/>
              <a:t>Sites should be tracking vendor failures</a:t>
            </a:r>
          </a:p>
          <a:p>
            <a:r>
              <a:rPr lang="en-US" dirty="0"/>
              <a:t>Sites are tested every 3 years. Current vendors tested yearly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3276DB-E46F-FBF5-5A59-20E4C054E3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7B901-DD5A-4D63-983D-2E3EEDC6FDFD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80563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EB610-B8E0-3C7A-AD04-A91CD6A4A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On-site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9F2C8-7E53-57CF-5FB3-2FA635C545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Conducted by DOELAP-trained assessors</a:t>
            </a:r>
          </a:p>
          <a:p>
            <a:r>
              <a:rPr lang="en-US" dirty="0"/>
              <a:t>Generally 2-3 assessors over 2-3 days</a:t>
            </a:r>
          </a:p>
          <a:p>
            <a:r>
              <a:rPr lang="en-US" dirty="0"/>
              <a:t>DOE Field Office is notified and should attend opening and closing meetings</a:t>
            </a:r>
          </a:p>
          <a:p>
            <a:r>
              <a:rPr lang="en-US" dirty="0"/>
              <a:t>Assessors use DOELAP-created checklist based on relevant DOE standards</a:t>
            </a:r>
          </a:p>
          <a:p>
            <a:r>
              <a:rPr lang="en-US" dirty="0"/>
              <a:t>Checklists are available at </a:t>
            </a:r>
            <a:r>
              <a:rPr lang="en-US" dirty="0">
                <a:hlinkClick r:id="rId2"/>
              </a:rPr>
              <a:t>https://resl.id.energy.gov/doelap/doelap.html</a:t>
            </a:r>
            <a:endParaRPr lang="en-US" dirty="0"/>
          </a:p>
          <a:p>
            <a:r>
              <a:rPr lang="en-US" dirty="0"/>
              <a:t>Follow up on previous corrective actions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B89833-2D2D-9C9C-214D-E2BD31B16E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7B901-DD5A-4D63-983D-2E3EEDC6FDFD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02103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0</TotalTime>
  <Words>1233</Words>
  <Application>Microsoft Office PowerPoint</Application>
  <PresentationFormat>On-screen Show (4:3)</PresentationFormat>
  <Paragraphs>178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Berlin Sans FB</vt:lpstr>
      <vt:lpstr>Calibri</vt:lpstr>
      <vt:lpstr>Montserrat</vt:lpstr>
      <vt:lpstr>Open Sans</vt:lpstr>
      <vt:lpstr>Symbol</vt:lpstr>
      <vt:lpstr>Wingdings</vt:lpstr>
      <vt:lpstr>Adjacency</vt:lpstr>
      <vt:lpstr>DOELAP Webinar for Federal Oversight Personnel</vt:lpstr>
      <vt:lpstr>DOE Laboratory Accreditation Program For Radiobioassay and Personnel Dosimetry</vt:lpstr>
      <vt:lpstr>Personnel Dosimetry</vt:lpstr>
      <vt:lpstr>Radiobioassay</vt:lpstr>
      <vt:lpstr>DOELAP Team</vt:lpstr>
      <vt:lpstr>DOELAP Process</vt:lpstr>
      <vt:lpstr>Application</vt:lpstr>
      <vt:lpstr>Performance Testing</vt:lpstr>
      <vt:lpstr>On-site Assessment</vt:lpstr>
      <vt:lpstr>Findings (DOE-STD-1111-20XX)</vt:lpstr>
      <vt:lpstr>Radiobioassay Findings Distribution</vt:lpstr>
      <vt:lpstr>Personnel Dosimetry Findings</vt:lpstr>
      <vt:lpstr>Corrective Action Plans</vt:lpstr>
      <vt:lpstr>Oversight Board Review</vt:lpstr>
      <vt:lpstr>Accreditation</vt:lpstr>
      <vt:lpstr>Modifications to Accredited Program</vt:lpstr>
      <vt:lpstr>Oversight Opportunities</vt:lpstr>
      <vt:lpstr>Assessor Opportunity</vt:lpstr>
      <vt:lpstr>Contacts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2016-02-02T18:49:29Z</dcterms:created>
  <dcterms:modified xsi:type="dcterms:W3CDTF">2024-11-13T18:12:13Z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