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522" r:id="rId2"/>
    <p:sldId id="612" r:id="rId3"/>
    <p:sldId id="614" r:id="rId4"/>
    <p:sldId id="620" r:id="rId5"/>
    <p:sldId id="622" r:id="rId6"/>
    <p:sldId id="619" r:id="rId7"/>
    <p:sldId id="598" r:id="rId8"/>
    <p:sldId id="599" r:id="rId9"/>
    <p:sldId id="618" r:id="rId10"/>
    <p:sldId id="585" r:id="rId11"/>
    <p:sldId id="626" r:id="rId12"/>
    <p:sldId id="625" r:id="rId13"/>
    <p:sldId id="591" r:id="rId14"/>
    <p:sldId id="606" r:id="rId15"/>
    <p:sldId id="605" r:id="rId16"/>
    <p:sldId id="607" r:id="rId17"/>
    <p:sldId id="592" r:id="rId18"/>
    <p:sldId id="593" r:id="rId19"/>
    <p:sldId id="595" r:id="rId20"/>
    <p:sldId id="597" r:id="rId21"/>
    <p:sldId id="603" r:id="rId22"/>
    <p:sldId id="604" r:id="rId23"/>
    <p:sldId id="616" r:id="rId24"/>
    <p:sldId id="610" r:id="rId25"/>
    <p:sldId id="532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66FF66"/>
    <a:srgbClr val="008000"/>
    <a:srgbClr val="1B5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5814" autoAdjust="0"/>
  </p:normalViewPr>
  <p:slideViewPr>
    <p:cSldViewPr>
      <p:cViewPr>
        <p:scale>
          <a:sx n="150" d="100"/>
          <a:sy n="150" d="100"/>
        </p:scale>
        <p:origin x="432" y="-233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E45C21-BF8F-4659-B51E-EF2B62D072A1}" type="datetimeFigureOut">
              <a:rPr lang="en-US"/>
              <a:pPr/>
              <a:t>7/31/2019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37070D-6D4B-4842-B907-ACE0E20D87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32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9333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52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77B62-707A-4865-8208-5147D05D54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0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77B62-707A-4865-8208-5147D05D54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72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77B62-707A-4865-8208-5147D05D54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15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24883B-0400-41D6-B135-CD808E4D10D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21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49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31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76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5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7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1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68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323" indent="-2878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267" indent="-2302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773" indent="-2302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280" indent="-2302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2786" indent="-2302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293" indent="-2302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3800" indent="-2302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306" indent="-2302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592BE61-514E-425C-8D84-DD680FB81BD9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405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6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3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24883B-0400-41D6-B135-CD808E4D10D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3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5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25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43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8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E-NE LOGO (Horizontal)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52400"/>
            <a:ext cx="87233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696200" cy="1752600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2009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2009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391400" cy="1036638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2AD1E0-C164-4A66-B003-778BF50C3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77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2009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2009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2009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2009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2009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2009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2009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2009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E-NE LOGO (Vertital) 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81000" y="14700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33400" y="15240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03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January 2009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035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162800" y="661035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68FDB87E-F0FA-40A3-9FA7-1367BFBAC224}" type="slidenum">
              <a:rPr lang="en-US" sz="9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50000"/>
        </a:spcAft>
        <a:buClr>
          <a:srgbClr val="1B5527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5425" algn="l" rtl="0" eaLnBrk="0" fontAlgn="base" hangingPunct="0">
        <a:spcBef>
          <a:spcPct val="0"/>
        </a:spcBef>
        <a:spcAft>
          <a:spcPct val="50000"/>
        </a:spcAft>
        <a:buClr>
          <a:srgbClr val="1B5527"/>
        </a:buClr>
        <a:buSzPct val="110000"/>
        <a:buFont typeface="Symbol" pitchFamily="18" charset="2"/>
        <a:buChar char="·"/>
        <a:defRPr>
          <a:solidFill>
            <a:schemeClr val="tx1"/>
          </a:solidFill>
          <a:latin typeface="Arial" charset="0"/>
        </a:defRPr>
      </a:lvl2pPr>
      <a:lvl3pPr marL="914400" indent="-228600" algn="l" rtl="0" eaLnBrk="0" fontAlgn="base" hangingPunct="0">
        <a:spcBef>
          <a:spcPct val="0"/>
        </a:spcBef>
        <a:spcAft>
          <a:spcPct val="50000"/>
        </a:spcAft>
        <a:buClr>
          <a:srgbClr val="1B5527"/>
        </a:buClr>
        <a:buSzPct val="110000"/>
        <a:buFont typeface="Arial" charset="0"/>
        <a:buChar char="–"/>
        <a:defRPr sz="1600">
          <a:solidFill>
            <a:schemeClr val="tx1"/>
          </a:solidFill>
          <a:latin typeface="Arial" charset="0"/>
        </a:defRPr>
      </a:lvl3pPr>
      <a:lvl4pPr marL="1257300" indent="-228600" algn="l" rtl="0" eaLnBrk="0" fontAlgn="base" hangingPunct="0">
        <a:spcBef>
          <a:spcPct val="0"/>
        </a:spcBef>
        <a:spcAft>
          <a:spcPct val="50000"/>
        </a:spcAft>
        <a:buClr>
          <a:srgbClr val="1B5527"/>
        </a:buClr>
        <a:buChar char="•"/>
        <a:defRPr sz="1400">
          <a:solidFill>
            <a:schemeClr val="tx1"/>
          </a:solidFill>
          <a:latin typeface="Arial" charset="0"/>
        </a:defRPr>
      </a:lvl4pPr>
      <a:lvl5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1B5527"/>
        </a:buClr>
        <a:buChar char="»"/>
        <a:defRPr sz="1200">
          <a:solidFill>
            <a:schemeClr val="tx1"/>
          </a:solidFill>
          <a:latin typeface="Arial" charset="0"/>
        </a:defRPr>
      </a:lvl5pPr>
      <a:lvl6pPr marL="2057400" indent="-228600" algn="l" rtl="0" fontAlgn="base">
        <a:spcBef>
          <a:spcPct val="0"/>
        </a:spcBef>
        <a:spcAft>
          <a:spcPct val="50000"/>
        </a:spcAft>
        <a:buClr>
          <a:srgbClr val="1B5527"/>
        </a:buClr>
        <a:buChar char="»"/>
        <a:defRPr sz="1200">
          <a:solidFill>
            <a:schemeClr val="tx1"/>
          </a:solidFill>
          <a:latin typeface="Arial" charset="0"/>
        </a:defRPr>
      </a:lvl6pPr>
      <a:lvl7pPr marL="2514600" indent="-228600" algn="l" rtl="0" fontAlgn="base">
        <a:spcBef>
          <a:spcPct val="0"/>
        </a:spcBef>
        <a:spcAft>
          <a:spcPct val="50000"/>
        </a:spcAft>
        <a:buClr>
          <a:srgbClr val="1B5527"/>
        </a:buClr>
        <a:buChar char="»"/>
        <a:defRPr sz="1200">
          <a:solidFill>
            <a:schemeClr val="tx1"/>
          </a:solidFill>
          <a:latin typeface="Arial" charset="0"/>
        </a:defRPr>
      </a:lvl7pPr>
      <a:lvl8pPr marL="2971800" indent="-228600" algn="l" rtl="0" fontAlgn="base">
        <a:spcBef>
          <a:spcPct val="0"/>
        </a:spcBef>
        <a:spcAft>
          <a:spcPct val="50000"/>
        </a:spcAft>
        <a:buClr>
          <a:srgbClr val="1B5527"/>
        </a:buClr>
        <a:buChar char="»"/>
        <a:defRPr sz="1200">
          <a:solidFill>
            <a:schemeClr val="tx1"/>
          </a:solidFill>
          <a:latin typeface="Arial" charset="0"/>
        </a:defRPr>
      </a:lvl8pPr>
      <a:lvl9pPr marL="3429000" indent="-228600" algn="l" rtl="0" fontAlgn="base">
        <a:spcBef>
          <a:spcPct val="0"/>
        </a:spcBef>
        <a:spcAft>
          <a:spcPct val="50000"/>
        </a:spcAft>
        <a:buClr>
          <a:srgbClr val="1B5527"/>
        </a:buClr>
        <a:buChar char="»"/>
        <a:defRPr sz="1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.energy.gov/resl/" TargetMode="External"/><Relationship Id="rId7" Type="http://schemas.openxmlformats.org/officeDocument/2006/relationships/hyperlink" Target="mailto:steidlsd@id.doe.go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illds@id.doe.gov" TargetMode="External"/><Relationship Id="rId5" Type="http://schemas.openxmlformats.org/officeDocument/2006/relationships/hyperlink" Target="mailto:bhattar@id.doe.gov" TargetMode="External"/><Relationship Id="rId4" Type="http://schemas.openxmlformats.org/officeDocument/2006/relationships/hyperlink" Target="http://www/id.energy.gov/resl/mape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ford.gov/files.cfm/HASQARD_Focus_Group_Minutes_-_2019-02-26_(APPROVED)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90500" y="2318324"/>
            <a:ext cx="861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" y="4343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2778" name="Freeform 10"/>
          <p:cNvSpPr>
            <a:spLocks/>
          </p:cNvSpPr>
          <p:nvPr/>
        </p:nvSpPr>
        <p:spPr bwMode="auto">
          <a:xfrm>
            <a:off x="601663" y="1447800"/>
            <a:ext cx="7551737" cy="25400"/>
          </a:xfrm>
          <a:custGeom>
            <a:avLst/>
            <a:gdLst/>
            <a:ahLst/>
            <a:cxnLst>
              <a:cxn ang="0">
                <a:pos x="4757" y="15"/>
              </a:cxn>
              <a:cxn ang="0">
                <a:pos x="3774" y="15"/>
              </a:cxn>
              <a:cxn ang="0">
                <a:pos x="0" y="16"/>
              </a:cxn>
              <a:cxn ang="0">
                <a:pos x="1" y="0"/>
              </a:cxn>
              <a:cxn ang="0">
                <a:pos x="717" y="1"/>
              </a:cxn>
              <a:cxn ang="0">
                <a:pos x="1718" y="1"/>
              </a:cxn>
              <a:cxn ang="0">
                <a:pos x="2706" y="2"/>
              </a:cxn>
              <a:cxn ang="0">
                <a:pos x="3677" y="2"/>
              </a:cxn>
              <a:cxn ang="0">
                <a:pos x="4757" y="2"/>
              </a:cxn>
            </a:cxnLst>
            <a:rect l="0" t="0" r="r" b="b"/>
            <a:pathLst>
              <a:path w="4757" h="16">
                <a:moveTo>
                  <a:pt x="4757" y="15"/>
                </a:moveTo>
                <a:lnTo>
                  <a:pt x="3774" y="15"/>
                </a:lnTo>
                <a:lnTo>
                  <a:pt x="0" y="16"/>
                </a:lnTo>
                <a:lnTo>
                  <a:pt x="1" y="0"/>
                </a:lnTo>
                <a:lnTo>
                  <a:pt x="717" y="1"/>
                </a:lnTo>
                <a:lnTo>
                  <a:pt x="1718" y="1"/>
                </a:lnTo>
                <a:lnTo>
                  <a:pt x="2706" y="2"/>
                </a:lnTo>
                <a:lnTo>
                  <a:pt x="3677" y="2"/>
                </a:lnTo>
                <a:lnTo>
                  <a:pt x="4757" y="2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accent2"/>
              </a:gs>
              <a:gs pos="100000">
                <a:schemeClr val="hlink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838200" y="1651000"/>
            <a:ext cx="7551738" cy="25400"/>
          </a:xfrm>
          <a:custGeom>
            <a:avLst/>
            <a:gdLst/>
            <a:ahLst/>
            <a:cxnLst>
              <a:cxn ang="0">
                <a:pos x="4757" y="15"/>
              </a:cxn>
              <a:cxn ang="0">
                <a:pos x="3774" y="15"/>
              </a:cxn>
              <a:cxn ang="0">
                <a:pos x="0" y="16"/>
              </a:cxn>
              <a:cxn ang="0">
                <a:pos x="1" y="0"/>
              </a:cxn>
              <a:cxn ang="0">
                <a:pos x="717" y="1"/>
              </a:cxn>
              <a:cxn ang="0">
                <a:pos x="1718" y="1"/>
              </a:cxn>
              <a:cxn ang="0">
                <a:pos x="2706" y="2"/>
              </a:cxn>
              <a:cxn ang="0">
                <a:pos x="3677" y="2"/>
              </a:cxn>
              <a:cxn ang="0">
                <a:pos x="4757" y="2"/>
              </a:cxn>
            </a:cxnLst>
            <a:rect l="0" t="0" r="r" b="b"/>
            <a:pathLst>
              <a:path w="4757" h="16">
                <a:moveTo>
                  <a:pt x="4757" y="15"/>
                </a:moveTo>
                <a:lnTo>
                  <a:pt x="3774" y="15"/>
                </a:lnTo>
                <a:lnTo>
                  <a:pt x="0" y="16"/>
                </a:lnTo>
                <a:lnTo>
                  <a:pt x="1" y="0"/>
                </a:lnTo>
                <a:lnTo>
                  <a:pt x="717" y="1"/>
                </a:lnTo>
                <a:lnTo>
                  <a:pt x="1718" y="1"/>
                </a:lnTo>
                <a:lnTo>
                  <a:pt x="2706" y="2"/>
                </a:lnTo>
                <a:lnTo>
                  <a:pt x="3677" y="2"/>
                </a:lnTo>
                <a:lnTo>
                  <a:pt x="4757" y="2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accent2"/>
              </a:gs>
              <a:gs pos="100000">
                <a:schemeClr val="hlink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cs typeface="Times New Roman" panose="02020603050405020304" pitchFamily="18" charset="0"/>
              </a:rPr>
              <a:t>Radiological </a:t>
            </a:r>
            <a:r>
              <a:rPr lang="en-US" dirty="0">
                <a:cs typeface="Times New Roman" panose="02020603050405020304" pitchFamily="18" charset="0"/>
              </a:rPr>
              <a:t>and Environmental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Sciences Laboratory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922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154185"/>
            <a:ext cx="6005513" cy="1981200"/>
          </a:xfrm>
          <a:noFill/>
        </p:spPr>
        <p:txBody>
          <a:bodyPr/>
          <a:lstStyle/>
          <a:p>
            <a:pPr eaLnBrk="1" hangingPunct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FY2019 MAPEP WEBINAR</a:t>
            </a:r>
          </a:p>
          <a:p>
            <a:pPr eaLnBrk="1" hangingPunct="1"/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30, 2019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5562600" cy="7620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Highlights of MAPEP Series 39 and 40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010400" cy="4572000"/>
          </a:xfrm>
        </p:spPr>
        <p:txBody>
          <a:bodyPr>
            <a:normAutofit fontScale="92500" lnSpcReduction="20000"/>
          </a:bodyPr>
          <a:lstStyle/>
          <a:p>
            <a:pPr indent="-365760">
              <a:lnSpc>
                <a:spcPct val="110000"/>
              </a:lnSpc>
              <a:buSzPct val="90000"/>
              <a:defRPr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Areas of Interest</a:t>
            </a:r>
          </a:p>
          <a:p>
            <a:pPr lvl="1" indent="-365760">
              <a:lnSpc>
                <a:spcPct val="90000"/>
              </a:lnSpc>
              <a:buSzPct val="90000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Gross Alpha/Beta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365760">
              <a:lnSpc>
                <a:spcPct val="90000"/>
              </a:lnSpc>
              <a:buSzPct val="90000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Alpha/Beta/Gamma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5760">
              <a:lnSpc>
                <a:spcPct val="90000"/>
              </a:lnSpc>
              <a:buSzPct val="90000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U-235/238 Mass Spectrometry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indent="-365760">
              <a:lnSpc>
                <a:spcPct val="90000"/>
              </a:lnSpc>
              <a:buSzPct val="90000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Pu-239/240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Spectrometry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indent="-365760">
              <a:lnSpc>
                <a:spcPct val="90000"/>
              </a:lnSpc>
              <a:buSzPct val="90000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Np-237(In Series 41)?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5760">
              <a:lnSpc>
                <a:spcPct val="90000"/>
              </a:lnSpc>
              <a:buSzPct val="90000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Ra-226 Water</a:t>
            </a:r>
          </a:p>
          <a:p>
            <a:pPr lvl="1" indent="-365760">
              <a:lnSpc>
                <a:spcPct val="90000"/>
              </a:lnSpc>
              <a:buSzPct val="90000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Tc-99 Soil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5760">
              <a:lnSpc>
                <a:spcPct val="90000"/>
              </a:lnSpc>
              <a:buSzPct val="90000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Radiological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5760">
              <a:lnSpc>
                <a:spcPct val="90000"/>
              </a:lnSpc>
              <a:buSzPct val="90000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4410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779" y="4158890"/>
            <a:ext cx="3742021" cy="2543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458200" cy="1036638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Uranium Mass Spectrometry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617302"/>
            <a:ext cx="3628451" cy="2541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-10276" t="1370" r="-2056" b="-13702"/>
          <a:stretch/>
        </p:blipFill>
        <p:spPr>
          <a:xfrm>
            <a:off x="-38100" y="1600555"/>
            <a:ext cx="4164654" cy="28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47296"/>
            <a:ext cx="3304514" cy="2430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458200" cy="1036638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Plutonium Mass Spectrometry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199" y="1800472"/>
            <a:ext cx="3062751" cy="2217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737173"/>
            <a:ext cx="3591648" cy="2440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241398"/>
            <a:ext cx="3557397" cy="24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458200" cy="1036638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MAPEP Water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7848600" cy="4690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867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0.858 </a:t>
            </a:r>
            <a:r>
              <a:rPr lang="en-US" sz="1400" b="1" dirty="0" err="1" smtClean="0"/>
              <a:t>Bq</a:t>
            </a:r>
            <a:r>
              <a:rPr lang="en-US" sz="1400" b="1" dirty="0" smtClean="0"/>
              <a:t>/L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5867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0.257 </a:t>
            </a:r>
            <a:r>
              <a:rPr lang="en-US" sz="1400" b="1" dirty="0" err="1" smtClean="0"/>
              <a:t>Bq</a:t>
            </a:r>
            <a:r>
              <a:rPr lang="en-US" sz="1400" b="1" dirty="0" smtClean="0"/>
              <a:t>/L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33900" y="5867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0.442 </a:t>
            </a:r>
            <a:r>
              <a:rPr lang="en-US" sz="1400" b="1" dirty="0" err="1" smtClean="0"/>
              <a:t>Bq</a:t>
            </a:r>
            <a:r>
              <a:rPr lang="en-US" sz="1400" b="1" dirty="0" smtClean="0"/>
              <a:t>/L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58334" y="588872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0.672 </a:t>
            </a:r>
            <a:r>
              <a:rPr lang="en-US" sz="1400" b="1" dirty="0" err="1" smtClean="0"/>
              <a:t>Bq</a:t>
            </a:r>
            <a:r>
              <a:rPr lang="en-US" sz="1400" b="1" dirty="0" smtClean="0"/>
              <a:t>/L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929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00800" cy="1219200"/>
          </a:xfrm>
        </p:spPr>
        <p:txBody>
          <a:bodyPr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Technetium-99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endParaRPr lang="en-US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905000"/>
            <a:ext cx="766065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81" y="1970688"/>
            <a:ext cx="8229600" cy="4335517"/>
          </a:xfrm>
        </p:spPr>
        <p:txBody>
          <a:bodyPr/>
          <a:lstStyle/>
          <a:p>
            <a:pPr eaLnBrk="1" hangingPunct="1">
              <a:buNone/>
              <a:tabLst>
                <a:tab pos="1657350" algn="l"/>
              </a:tabLst>
              <a:defRPr/>
            </a:pPr>
            <a:endParaRPr lang="en-US" sz="2800" b="1" dirty="0" smtClean="0">
              <a:solidFill>
                <a:schemeClr val="accent6"/>
              </a:solidFill>
              <a:effectLst/>
              <a:latin typeface="Arial Rounded MT Bold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4902413" cy="97083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of Tc-99 in Soil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057400"/>
            <a:ext cx="8142514" cy="354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-36576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1B5527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TcO</a:t>
            </a:r>
            <a:r>
              <a:rPr lang="en-US" sz="24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anion should be a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completely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soluble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species. 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-36576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1B5527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However…</a:t>
            </a:r>
          </a:p>
          <a:p>
            <a:pPr marL="365760" lvl="1" indent="-36576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1B5527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been found that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TcO</a:t>
            </a:r>
            <a:r>
              <a:rPr lang="en-US" sz="24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highly insoluble in soils containing “high” levels of silica and complex silicates.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-36576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1B5527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soils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HF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necessary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 accurate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for Tc.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1" indent="-365760" eaLnBrk="0" hangingPunct="0">
              <a:spcBef>
                <a:spcPts val="600"/>
              </a:spcBef>
              <a:spcAft>
                <a:spcPts val="600"/>
              </a:spcAft>
              <a:buClr>
                <a:srgbClr val="1B5527"/>
              </a:buClr>
              <a:buSzPct val="90000"/>
              <a:buFont typeface="Wingdings" pitchFamily="2" charset="2"/>
              <a:buChar char="n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12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00800" cy="1219200"/>
          </a:xfrm>
        </p:spPr>
        <p:txBody>
          <a:bodyPr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MaS38 – Technetium-99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870" t="5030"/>
          <a:stretch/>
        </p:blipFill>
        <p:spPr>
          <a:xfrm>
            <a:off x="228600" y="1600200"/>
            <a:ext cx="8686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1"/>
            <a:ext cx="5014753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05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MAPEP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Radiological Matrix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XrM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752599"/>
            <a:ext cx="3810000" cy="4576313"/>
          </a:xfrm>
        </p:spPr>
        <p:txBody>
          <a:bodyPr/>
          <a:lstStyle/>
          <a:p>
            <a:pPr marL="231775" lvl="1" indent="-231775">
              <a:lnSpc>
                <a:spcPct val="90000"/>
              </a:lnSpc>
              <a:buSzPct val="90000"/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 World Matrices</a:t>
            </a:r>
            <a:endParaRPr lang="en-US" sz="2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Concrete</a:t>
            </a:r>
          </a:p>
          <a:p>
            <a:pPr marL="6858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Asphalt</a:t>
            </a:r>
          </a:p>
          <a:p>
            <a:pPr marL="6858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Soil containing aged mixed fission products</a:t>
            </a:r>
          </a:p>
          <a:p>
            <a:pPr marL="6858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Organic matrix – water soluble</a:t>
            </a:r>
          </a:p>
          <a:p>
            <a:pPr marL="6858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Eggs</a:t>
            </a:r>
          </a:p>
          <a:p>
            <a:pPr marL="6858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Milk</a:t>
            </a:r>
          </a:p>
          <a:p>
            <a:pPr marL="6858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Vienna Sausage</a:t>
            </a:r>
          </a:p>
          <a:p>
            <a:pPr marL="6858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Nasal Swab</a:t>
            </a:r>
          </a:p>
          <a:p>
            <a:pPr marL="6858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6858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90998"/>
            <a:ext cx="1143000" cy="113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7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5867400" cy="1219200"/>
          </a:xfrm>
        </p:spPr>
        <p:txBody>
          <a:bodyPr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Radiological Matrix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XrM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724400"/>
          </a:xfrm>
        </p:spPr>
        <p:txBody>
          <a:bodyPr/>
          <a:lstStyle/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Radiological Matrix (</a:t>
            </a:r>
            <a:r>
              <a:rPr lang="en-US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XrM</a:t>
            </a:r>
            <a:r>
              <a:rPr lang="en-US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Real Matrix / Unknown Analytes…</a:t>
            </a: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0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punitive, </a:t>
            </a:r>
            <a:r>
              <a:rPr lang="en-US" sz="20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promotes </a:t>
            </a:r>
            <a:r>
              <a:rPr lang="en-US" sz="20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scientific </a:t>
            </a:r>
            <a:r>
              <a:rPr lang="en-US" sz="20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capability and credibility </a:t>
            </a:r>
            <a:r>
              <a:rPr lang="en-US" sz="20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0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Undisclosed </a:t>
            </a:r>
            <a:r>
              <a:rPr lang="en-US" sz="20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matrix and </a:t>
            </a:r>
            <a:r>
              <a:rPr lang="en-US" sz="20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radionuclides.</a:t>
            </a:r>
            <a:endParaRPr lang="en-US" sz="20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0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are only evaluated based on bias from the known.</a:t>
            </a: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0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flags are not assigned to results.</a:t>
            </a: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to encourage participants to test full analytical capabilities.</a:t>
            </a: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your QA people to chill….  This is about Science</a:t>
            </a: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XrM39 Vienna Sausage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4133776" cy="457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22253"/>
          <a:stretch/>
        </p:blipFill>
        <p:spPr>
          <a:xfrm>
            <a:off x="4800600" y="1762124"/>
            <a:ext cx="3810000" cy="43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867400" cy="12192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MAPEP – Analytical Performance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53475" cy="5105400"/>
          </a:xfrm>
        </p:spPr>
        <p:txBody>
          <a:bodyPr/>
          <a:lstStyle/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Testing Program – Not Method Based</a:t>
            </a: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sz="22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are not prescribed by </a:t>
            </a: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MAPEP</a:t>
            </a: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Methods used Must generate acceptable results in three areas – Accuracy, Detection Limit, Statistically Zero</a:t>
            </a:r>
            <a:endParaRPr lang="en-US" sz="2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procedures are tested on real world sample matrices; not easily soluble matrices that have nothing to do with real samples.  </a:t>
            </a: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Stated Detection Limits are evaluated through Sensitivity Tests.</a:t>
            </a: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report Statistically Zero results when activity is not present.</a:t>
            </a: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Onsite assessments are usually not needed and are of little value once Analytical Performance is established. </a:t>
            </a:r>
          </a:p>
          <a:p>
            <a:pPr marL="339725" lvl="1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buNone/>
              <a:defRPr/>
            </a:pPr>
            <a:endParaRPr lang="en-US" sz="22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sz="22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XrM40 Nasal Swab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138" y="1943100"/>
            <a:ext cx="3932662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424084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Accreditation of Analytical Performance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5791200" cy="1219200"/>
          </a:xfrm>
        </p:spPr>
        <p:txBody>
          <a:bodyPr/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Accreditation of Analytical Performance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8707272" cy="5029200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9917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5791200" cy="1219200"/>
          </a:xfrm>
        </p:spPr>
        <p:txBody>
          <a:bodyPr/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Accreditation of Analytical Performance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21209"/>
            <a:ext cx="8001000" cy="516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5867400" cy="12192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724400"/>
          </a:xfrm>
        </p:spPr>
        <p:txBody>
          <a:bodyPr/>
          <a:lstStyle/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Questions/</a:t>
            </a:r>
            <a:r>
              <a: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Performance Testing Sample Needs/Interest? </a:t>
            </a: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sz="24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sz="24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6934200" cy="5334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2400" b="1" dirty="0">
                <a:cs typeface="Times New Roman" panose="02020603050405020304" pitchFamily="18" charset="0"/>
              </a:rPr>
              <a:t>Websites and Contact Information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14804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0"/>
              </a:spcBef>
              <a:spcAft>
                <a:spcPts val="600"/>
              </a:spcAft>
            </a:pPr>
            <a:r>
              <a:rPr lang="en-US" altLang="en-US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RESL:  </a:t>
            </a:r>
            <a:r>
              <a:rPr lang="en-US" altLang="en-US" sz="1800" dirty="0">
                <a:latin typeface="Arial Black" panose="020B0A04020102020204" pitchFamily="34" charset="0"/>
                <a:cs typeface="Times New Roman" panose="02020603050405020304" pitchFamily="18" charset="0"/>
                <a:hlinkClick r:id="rId3"/>
              </a:rPr>
              <a:t>http://www.id.energy.gov/resl/</a:t>
            </a:r>
            <a:r>
              <a:rPr lang="en-US" altLang="en-US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4200"/>
              </a:spcBef>
              <a:spcAft>
                <a:spcPts val="600"/>
              </a:spcAft>
            </a:pPr>
            <a:r>
              <a:rPr lang="en-US" altLang="en-US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MAPEP:  </a:t>
            </a:r>
            <a:r>
              <a:rPr lang="en-US" altLang="en-US" sz="1800" dirty="0">
                <a:latin typeface="Arial Black" panose="020B0A04020102020204" pitchFamily="34" charset="0"/>
                <a:cs typeface="Times New Roman" panose="02020603050405020304" pitchFamily="18" charset="0"/>
                <a:hlinkClick r:id="rId4"/>
              </a:rPr>
              <a:t>http://www/id.energy.gov/resl/mapep</a:t>
            </a:r>
            <a:endParaRPr lang="en-US" altLang="en-US" sz="1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4200"/>
              </a:spcBef>
              <a:spcAft>
                <a:spcPts val="600"/>
              </a:spcAft>
            </a:pPr>
            <a:r>
              <a:rPr lang="en-US" altLang="en-US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Anita R. Bhatt, RESL Director:  </a:t>
            </a:r>
            <a:r>
              <a:rPr lang="en-US" altLang="en-US" sz="1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208-526-1273 </a:t>
            </a:r>
            <a:r>
              <a:rPr lang="en-US" altLang="en-US" sz="1800" dirty="0">
                <a:latin typeface="Arial Black" panose="020B0A04020102020204" pitchFamily="34" charset="0"/>
                <a:cs typeface="Times New Roman" panose="02020603050405020304" pitchFamily="18" charset="0"/>
                <a:hlinkClick r:id="rId5"/>
              </a:rPr>
              <a:t>bhattar@id.doe.gov</a:t>
            </a:r>
            <a:r>
              <a:rPr lang="en-US" altLang="en-US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en-US" altLang="en-US" sz="1800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4200"/>
              </a:spcBef>
              <a:spcAft>
                <a:spcPts val="600"/>
              </a:spcAft>
            </a:pPr>
            <a:r>
              <a:rPr lang="en-US" altLang="en-US" sz="1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David Sill, Sr</a:t>
            </a:r>
            <a:r>
              <a:rPr lang="en-US" altLang="en-US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1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Technical Manager Chemistry: 208-526-8031 </a:t>
            </a:r>
            <a:r>
              <a:rPr lang="en-US" altLang="en-US" sz="1800" dirty="0" smtClean="0">
                <a:latin typeface="Arial Black" panose="020B0A04020102020204" pitchFamily="34" charset="0"/>
                <a:cs typeface="Times New Roman" panose="02020603050405020304" pitchFamily="18" charset="0"/>
                <a:hlinkClick r:id="rId6"/>
              </a:rPr>
              <a:t>sillds@id.doe.gov</a:t>
            </a:r>
            <a:r>
              <a:rPr lang="en-US" altLang="en-US" sz="1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4200"/>
              </a:spcBef>
              <a:spcAft>
                <a:spcPts val="600"/>
              </a:spcAft>
            </a:pPr>
            <a:r>
              <a:rPr lang="en-US" altLang="en-US" sz="1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Shane Steidley, </a:t>
            </a:r>
            <a:r>
              <a:rPr lang="en-US" altLang="en-US" sz="1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Radiochemist:  </a:t>
            </a:r>
            <a:r>
              <a:rPr lang="en-US" altLang="en-US" sz="1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208-526-8249 </a:t>
            </a:r>
            <a:r>
              <a:rPr lang="en-US" altLang="en-US" sz="1800" dirty="0" smtClean="0">
                <a:latin typeface="Arial Black" panose="020B0A04020102020204" pitchFamily="34" charset="0"/>
                <a:cs typeface="Times New Roman" panose="02020603050405020304" pitchFamily="18" charset="0"/>
                <a:hlinkClick r:id="rId7"/>
              </a:rPr>
              <a:t>steidlsd@id.doe.gov</a:t>
            </a:r>
            <a:endParaRPr lang="en-US" altLang="en-US" sz="1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867400" cy="12192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MAPEP – PT Samples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752600"/>
            <a:ext cx="8753475" cy="4495800"/>
          </a:xfrm>
        </p:spPr>
        <p:txBody>
          <a:bodyPr/>
          <a:lstStyle/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 Samples </a:t>
            </a:r>
            <a:r>
              <a: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chemical </a:t>
            </a: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radiochemical interferences that  test </a:t>
            </a:r>
            <a:r>
              <a: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issues routinely encountered </a:t>
            </a: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samples that will affect the accuracy of the </a:t>
            </a: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results.</a:t>
            </a: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MAPEP was specifically designed for this over 25 years ago.</a:t>
            </a: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</a:t>
            </a: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Samples in </a:t>
            </a:r>
            <a:r>
              <a: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simple matrix should </a:t>
            </a: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</a:t>
            </a:r>
            <a:r>
              <a: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 to validate the performance </a:t>
            </a: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of an analytical </a:t>
            </a: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No real world problems. </a:t>
            </a: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are compared directly to the NIST </a:t>
            </a:r>
            <a:r>
              <a: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traceable reference </a:t>
            </a: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values… RESL is NIST’s reference laboratory.</a:t>
            </a:r>
            <a:endParaRPr lang="en-US" dirty="0"/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sz="22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sz="22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867400" cy="12192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MAPEP – Performance Based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365760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4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MAPEP is Not Method Based – It is Performance Based</a:t>
            </a:r>
            <a:endPara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belief, that if </a:t>
            </a:r>
            <a:r>
              <a:rPr lang="en-US" sz="22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follow </a:t>
            </a: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procedure, the </a:t>
            </a:r>
            <a:r>
              <a:rPr lang="en-US" sz="22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are </a:t>
            </a:r>
            <a:r>
              <a:rPr lang="en-US" sz="2200" i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and acceptable </a:t>
            </a:r>
            <a:r>
              <a:rPr lang="en-US" sz="22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or not they are </a:t>
            </a: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accurate and convey what is actually present in the sample. </a:t>
            </a:r>
            <a:endParaRPr lang="en-US" sz="2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2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Leaching procedures </a:t>
            </a: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2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 unknown and undetected activities of Pu, </a:t>
            </a: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Am, U, Tc and other radionuclides in </a:t>
            </a:r>
            <a:r>
              <a:rPr lang="en-US" sz="22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sample and the environment. </a:t>
            </a: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sz="2200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thought process makes inaccurate results acceptable simply because an inadequate procedure was followed and documented.</a:t>
            </a: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sz="22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867400" cy="1036638"/>
          </a:xfrm>
        </p:spPr>
        <p:txBody>
          <a:bodyPr/>
          <a:lstStyle/>
          <a:p>
            <a:pPr algn="ctr"/>
            <a:r>
              <a:rPr lang="en-US" dirty="0" smtClean="0">
                <a:cs typeface="Times New Roman" pitchFamily="18" charset="0"/>
              </a:rPr>
              <a:t>U-238 in soil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44495"/>
            <a:ext cx="8458200" cy="4267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08628" y="3058886"/>
            <a:ext cx="682171" cy="1371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1" y="3744686"/>
            <a:ext cx="609599" cy="82731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5007429"/>
            <a:ext cx="10668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0000"/>
            <a:ext cx="76962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0600" y="4724400"/>
            <a:ext cx="769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90600" y="2895600"/>
            <a:ext cx="769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0600" y="1598164"/>
            <a:ext cx="632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Shown are 18 Lab data out of 45 reported. Only 10 passed.  27 Labs reported zero….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930678"/>
            <a:ext cx="845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Adequate Analytical Method         		Inadequate Method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867400" cy="12192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Non-MAPEP – Method Based Analysis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5181600"/>
          </a:xfrm>
        </p:spPr>
        <p:txBody>
          <a:bodyPr/>
          <a:lstStyle/>
          <a:p>
            <a:pPr marL="1048385" lvl="2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US" kern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https://www.hanford.gov/files.cfm/HASQARD_Focus_Group_Minutes_-_2019-02-26_(APPROVED).pdf</a:t>
            </a:r>
            <a:endParaRPr lang="en-US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5485" lvl="1" indent="-36576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defRPr/>
            </a:pPr>
            <a:r>
              <a:rPr lang="en-US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MAPEP samples are performance-based PT </a:t>
            </a:r>
            <a:r>
              <a:rPr lang="en-US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samples…”</a:t>
            </a:r>
            <a:endParaRPr lang="en-US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5485" lvl="1" indent="-36576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defRPr/>
            </a:pPr>
            <a:r>
              <a:rPr lang="en-US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“... </a:t>
            </a:r>
            <a:r>
              <a:rPr lang="en-US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stated that elimination of MAPEP as a requirement is beneficial for her </a:t>
            </a:r>
            <a:r>
              <a:rPr lang="en-US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laboratory…”</a:t>
            </a:r>
            <a:endParaRPr lang="en-US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5485" lvl="1" indent="-36576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defRPr/>
            </a:pPr>
            <a:r>
              <a:rPr lang="en-US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222S laboratory has to modify their procedures from the way they typically handle Hanford samples.”</a:t>
            </a:r>
          </a:p>
          <a:p>
            <a:pPr marL="705485" lvl="1" indent="-36576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defRPr/>
            </a:pPr>
            <a:r>
              <a:rPr lang="en-US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</a:t>
            </a:r>
            <a:r>
              <a:rPr lang="en-US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example, to prepare MAPEP samples in a manner that provides an acceptable result for the MAPEP requires sample preparation using hydrofluoric acid. That reagent is not used with Hanford samples</a:t>
            </a:r>
            <a:r>
              <a:rPr lang="en-US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705485" lvl="1" indent="-36576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defRPr/>
            </a:pPr>
            <a:r>
              <a:rPr lang="en-US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MAPEP knows what the total concentration of an </a:t>
            </a:r>
            <a:r>
              <a:rPr lang="en-US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analyte</a:t>
            </a:r>
            <a:r>
              <a:rPr lang="en-US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in the matrix provided and expects that result regardless of method used</a:t>
            </a:r>
            <a:r>
              <a:rPr lang="en-US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705485" lvl="1" indent="-36576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defRPr/>
            </a:pPr>
            <a:r>
              <a:rPr lang="en-US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“Therefore, MAPEP is not an appropriate program for determining adequate PT results</a:t>
            </a:r>
            <a:r>
              <a:rPr lang="en-US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lvl="1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buNone/>
              <a:defRPr/>
            </a:pPr>
            <a:r>
              <a:rPr lang="en-US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unscientific thinking makes </a:t>
            </a:r>
            <a:r>
              <a:rPr lang="en-US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inaccurate results </a:t>
            </a:r>
            <a:r>
              <a:rPr lang="en-US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acceptable by a few, </a:t>
            </a:r>
            <a:r>
              <a:rPr lang="en-US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simply because an inadequate procedure was followed and documented.</a:t>
            </a:r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dirty="0" smtClean="0"/>
          </a:p>
          <a:p>
            <a:pPr marL="705485" lvl="1" indent="-36576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US" sz="22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FFFF99"/>
                </a:solidFill>
                <a:latin typeface="Times New Roman" pitchFamily="18" charset="0"/>
              </a:rPr>
              <a:t>RRMC Annual Workshop</a:t>
            </a:r>
          </a:p>
          <a:p>
            <a:r>
              <a:rPr lang="en-US" altLang="en-US">
                <a:solidFill>
                  <a:srgbClr val="FFFF99"/>
                </a:solidFill>
                <a:latin typeface="Times New Roman" pitchFamily="18" charset="0"/>
              </a:rPr>
              <a:t>October 25, 2010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5791200" cy="12192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MAPEP Program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763000" cy="4495800"/>
          </a:xfrm>
        </p:spPr>
        <p:txBody>
          <a:bodyPr/>
          <a:lstStyle/>
          <a:p>
            <a:pPr indent="-365760">
              <a:lnSpc>
                <a:spcPct val="150000"/>
              </a:lnSpc>
              <a:buSzPct val="90000"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Sessions 39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were completed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FY2019</a:t>
            </a:r>
          </a:p>
          <a:p>
            <a:pPr marL="231775" lvl="2" indent="-365760">
              <a:lnSpc>
                <a:spcPct val="150000"/>
              </a:lnSpc>
              <a:buSzPct val="90000"/>
              <a:buFont typeface="Wingdings" pitchFamily="2" charset="2"/>
              <a:buChar char="n"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Performance Testing of International Labs Reinstated</a:t>
            </a:r>
          </a:p>
          <a:p>
            <a:pPr marL="231775" lvl="2" indent="-365760">
              <a:lnSpc>
                <a:spcPct val="150000"/>
              </a:lnSpc>
              <a:buSzPct val="90000"/>
              <a:buFont typeface="Wingdings" pitchFamily="2" charset="2"/>
              <a:buChar char="n"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Technical Areas of Interest</a:t>
            </a:r>
          </a:p>
          <a:p>
            <a:pPr marL="231775" lvl="2" indent="-365760">
              <a:lnSpc>
                <a:spcPct val="150000"/>
              </a:lnSpc>
              <a:buSzPct val="90000"/>
              <a:buFont typeface="Wingdings" pitchFamily="2" charset="2"/>
              <a:buChar char="n"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Certificates </a:t>
            </a:r>
            <a:r>
              <a:rPr lang="en-US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</a:t>
            </a:r>
            <a:r>
              <a:rPr lang="en-US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Accreditation</a:t>
            </a:r>
          </a:p>
        </p:txBody>
      </p:sp>
    </p:spTree>
    <p:extLst>
      <p:ext uri="{BB962C8B-B14F-4D97-AF65-F5344CB8AC3E}">
        <p14:creationId xmlns:p14="http://schemas.microsoft.com/office/powerpoint/2010/main" val="8646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>
                <a:solidFill>
                  <a:srgbClr val="FFFF99"/>
                </a:solidFill>
                <a:latin typeface="Times New Roman" pitchFamily="18" charset="0"/>
              </a:rPr>
              <a:t>RRMC Annual Workshop</a:t>
            </a:r>
          </a:p>
          <a:p>
            <a:r>
              <a:rPr lang="en-US" altLang="en-US" dirty="0">
                <a:solidFill>
                  <a:srgbClr val="FFFF99"/>
                </a:solidFill>
                <a:latin typeface="Times New Roman" pitchFamily="18" charset="0"/>
              </a:rPr>
              <a:t>October 25, 2010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5791200" cy="12192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MAPEP Program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558" y="1676400"/>
            <a:ext cx="8763000" cy="4495800"/>
          </a:xfrm>
        </p:spPr>
        <p:txBody>
          <a:bodyPr/>
          <a:lstStyle/>
          <a:p>
            <a:pPr marL="231775" lvl="2" indent="-365760">
              <a:lnSpc>
                <a:spcPct val="150000"/>
              </a:lnSpc>
              <a:buSzPct val="90000"/>
              <a:buFont typeface="Wingdings" pitchFamily="2" charset="2"/>
              <a:buChar char="n"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</a:t>
            </a:r>
            <a:r>
              <a:rPr lang="en-US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Session </a:t>
            </a:r>
            <a:r>
              <a:rPr lang="en-US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 is scheduled to ship </a:t>
            </a:r>
            <a:r>
              <a:rPr lang="en-US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early </a:t>
            </a:r>
            <a:r>
              <a:rPr lang="en-US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September</a:t>
            </a:r>
            <a:endParaRPr lang="en-US" alt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2" indent="-36576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different matrices </a:t>
            </a:r>
          </a:p>
          <a:p>
            <a:pPr lvl="3" indent="-36576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Soil, Water, Vegetation, Air Filter and Special Matrix </a:t>
            </a:r>
          </a:p>
          <a:p>
            <a:pPr lvl="3" indent="-36576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radionuclides 20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inorganic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analytes</a:t>
            </a:r>
          </a:p>
          <a:p>
            <a:pPr lvl="2" indent="-36576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 different studies</a:t>
            </a:r>
          </a:p>
          <a:p>
            <a:pPr lvl="3" indent="-36576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MaW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RdF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RdV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GrW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GrF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XaW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XrM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indent="-36576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UaW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PuW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(w/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Np-237)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5791200" cy="12192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MAPEP Program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837" y="1905000"/>
            <a:ext cx="8763000" cy="4495800"/>
          </a:xfrm>
        </p:spPr>
        <p:txBody>
          <a:bodyPr/>
          <a:lstStyle/>
          <a:p>
            <a:pPr marL="231775" lvl="2" indent="-365760">
              <a:lnSpc>
                <a:spcPct val="150000"/>
              </a:lnSpc>
              <a:buSzPct val="90000"/>
              <a:buFont typeface="Wingdings" pitchFamily="2" charset="2"/>
              <a:buChar char="n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International Participation</a:t>
            </a:r>
            <a:endParaRPr lang="en-US" alt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2" indent="-36576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Session 36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stopped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36576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reinstated</a:t>
            </a:r>
          </a:p>
          <a:p>
            <a:pPr marL="231775" lvl="2" indent="-365760">
              <a:lnSpc>
                <a:spcPct val="150000"/>
              </a:lnSpc>
              <a:buSzPct val="90000"/>
              <a:buFont typeface="Wingdings" pitchFamily="2" charset="2"/>
              <a:buChar char="n"/>
              <a:defRPr/>
            </a:pPr>
            <a:r>
              <a:rPr lang="en-US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Automated International </a:t>
            </a:r>
            <a:r>
              <a:rPr lang="en-US" alt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MAPEP </a:t>
            </a:r>
            <a:r>
              <a:rPr lang="en-US" altLang="en-US" sz="280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Application </a:t>
            </a:r>
            <a:endParaRPr lang="en-US" altLang="en-US" sz="2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 NE Large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 NE Larg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44620</TotalTime>
  <Words>874</Words>
  <Application>Microsoft Office PowerPoint</Application>
  <PresentationFormat>On-screen Show (4:3)</PresentationFormat>
  <Paragraphs>146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Arial Rounded MT Bold</vt:lpstr>
      <vt:lpstr>Calibri</vt:lpstr>
      <vt:lpstr>Symbol</vt:lpstr>
      <vt:lpstr>Times New Roman</vt:lpstr>
      <vt:lpstr>Wingdings</vt:lpstr>
      <vt:lpstr>DOE NE Large</vt:lpstr>
      <vt:lpstr>Radiological and Environmental  Sciences Laboratory</vt:lpstr>
      <vt:lpstr>MAPEP – Analytical Performance</vt:lpstr>
      <vt:lpstr>MAPEP – PT Samples</vt:lpstr>
      <vt:lpstr>MAPEP – Performance Based</vt:lpstr>
      <vt:lpstr>U-238 in soil</vt:lpstr>
      <vt:lpstr>Non-MAPEP – Method Based Analysis</vt:lpstr>
      <vt:lpstr>MAPEP Program Status</vt:lpstr>
      <vt:lpstr>MAPEP Program Status</vt:lpstr>
      <vt:lpstr>MAPEP Program Status</vt:lpstr>
      <vt:lpstr>Technical Highlights of MAPEP Series 39 and 40</vt:lpstr>
      <vt:lpstr> Uranium Mass Spectrometry  </vt:lpstr>
      <vt:lpstr> Plutonium Mass Spectrometry  </vt:lpstr>
      <vt:lpstr> MAPEP Water</vt:lpstr>
      <vt:lpstr>Technetium-99 </vt:lpstr>
      <vt:lpstr>Performance Evaluation of Tc-99 in Soil</vt:lpstr>
      <vt:lpstr>MaS38 – Technetium-99 </vt:lpstr>
      <vt:lpstr>MAPEP Special Radiological Matrix (XrM)</vt:lpstr>
      <vt:lpstr>Special Radiological Matrix  XrM</vt:lpstr>
      <vt:lpstr>XrM39 Vienna Sausage</vt:lpstr>
      <vt:lpstr>XrM40 Nasal Swab</vt:lpstr>
      <vt:lpstr>Accreditation of Analytical Performance</vt:lpstr>
      <vt:lpstr>Accreditation of Analytical Performance</vt:lpstr>
      <vt:lpstr>Accreditation of Analytical Performance</vt:lpstr>
      <vt:lpstr>Discussion </vt:lpstr>
      <vt:lpstr>Websites and Contact Information</vt:lpstr>
    </vt:vector>
  </TitlesOfParts>
  <Company>U.S.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eXCITE</dc:creator>
  <cp:lastModifiedBy>Steidley, Shane D</cp:lastModifiedBy>
  <cp:revision>839</cp:revision>
  <cp:lastPrinted>2019-07-29T22:48:30Z</cp:lastPrinted>
  <dcterms:created xsi:type="dcterms:W3CDTF">2010-02-17T16:21:53Z</dcterms:created>
  <dcterms:modified xsi:type="dcterms:W3CDTF">2019-07-31T13:17:33Z</dcterms:modified>
</cp:coreProperties>
</file>